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5"/>
  </p:notesMasterIdLst>
  <p:sldIdLst>
    <p:sldId id="256" r:id="rId2"/>
    <p:sldId id="334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335" r:id="rId35"/>
    <p:sldId id="316" r:id="rId36"/>
    <p:sldId id="317" r:id="rId37"/>
    <p:sldId id="318" r:id="rId38"/>
    <p:sldId id="319" r:id="rId39"/>
    <p:sldId id="320" r:id="rId40"/>
    <p:sldId id="336" r:id="rId41"/>
    <p:sldId id="321" r:id="rId42"/>
    <p:sldId id="337" r:id="rId43"/>
    <p:sldId id="322" r:id="rId44"/>
    <p:sldId id="323" r:id="rId45"/>
    <p:sldId id="324" r:id="rId46"/>
    <p:sldId id="325" r:id="rId47"/>
    <p:sldId id="339" r:id="rId48"/>
    <p:sldId id="340" r:id="rId49"/>
    <p:sldId id="338" r:id="rId50"/>
    <p:sldId id="326" r:id="rId51"/>
    <p:sldId id="327" r:id="rId52"/>
    <p:sldId id="328" r:id="rId53"/>
    <p:sldId id="329" r:id="rId54"/>
    <p:sldId id="341" r:id="rId55"/>
    <p:sldId id="342" r:id="rId56"/>
    <p:sldId id="330" r:id="rId57"/>
    <p:sldId id="331" r:id="rId58"/>
    <p:sldId id="332" r:id="rId59"/>
    <p:sldId id="344" r:id="rId60"/>
    <p:sldId id="343" r:id="rId61"/>
    <p:sldId id="333" r:id="rId62"/>
    <p:sldId id="290" r:id="rId63"/>
    <p:sldId id="291" r:id="rId64"/>
    <p:sldId id="292" r:id="rId65"/>
    <p:sldId id="346" r:id="rId66"/>
    <p:sldId id="345" r:id="rId67"/>
    <p:sldId id="347" r:id="rId68"/>
    <p:sldId id="293" r:id="rId69"/>
    <p:sldId id="294" r:id="rId70"/>
    <p:sldId id="295" r:id="rId71"/>
    <p:sldId id="296" r:id="rId72"/>
    <p:sldId id="297" r:id="rId73"/>
    <p:sldId id="298" r:id="rId74"/>
    <p:sldId id="299" r:id="rId75"/>
    <p:sldId id="300" r:id="rId76"/>
    <p:sldId id="350" r:id="rId77"/>
    <p:sldId id="351" r:id="rId78"/>
    <p:sldId id="301" r:id="rId79"/>
    <p:sldId id="302" r:id="rId80"/>
    <p:sldId id="303" r:id="rId81"/>
    <p:sldId id="304" r:id="rId82"/>
    <p:sldId id="353" r:id="rId83"/>
    <p:sldId id="352" r:id="rId84"/>
    <p:sldId id="305" r:id="rId85"/>
    <p:sldId id="306" r:id="rId86"/>
    <p:sldId id="307" r:id="rId87"/>
    <p:sldId id="308" r:id="rId88"/>
    <p:sldId id="354" r:id="rId89"/>
    <p:sldId id="310" r:id="rId90"/>
    <p:sldId id="311" r:id="rId91"/>
    <p:sldId id="312" r:id="rId92"/>
    <p:sldId id="355" r:id="rId93"/>
    <p:sldId id="313" r:id="rId94"/>
    <p:sldId id="314" r:id="rId95"/>
    <p:sldId id="315" r:id="rId96"/>
    <p:sldId id="357" r:id="rId97"/>
    <p:sldId id="356" r:id="rId98"/>
    <p:sldId id="358" r:id="rId99"/>
    <p:sldId id="359" r:id="rId100"/>
    <p:sldId id="360" r:id="rId101"/>
    <p:sldId id="361" r:id="rId102"/>
    <p:sldId id="362" r:id="rId103"/>
    <p:sldId id="363" r:id="rId104"/>
    <p:sldId id="364" r:id="rId105"/>
    <p:sldId id="365" r:id="rId106"/>
    <p:sldId id="366" r:id="rId107"/>
    <p:sldId id="367" r:id="rId108"/>
    <p:sldId id="368" r:id="rId109"/>
    <p:sldId id="369" r:id="rId110"/>
    <p:sldId id="370" r:id="rId111"/>
    <p:sldId id="379" r:id="rId112"/>
    <p:sldId id="371" r:id="rId113"/>
    <p:sldId id="378" r:id="rId114"/>
    <p:sldId id="373" r:id="rId115"/>
    <p:sldId id="372" r:id="rId116"/>
    <p:sldId id="375" r:id="rId117"/>
    <p:sldId id="377" r:id="rId118"/>
    <p:sldId id="376" r:id="rId119"/>
    <p:sldId id="381" r:id="rId120"/>
    <p:sldId id="380" r:id="rId121"/>
    <p:sldId id="382" r:id="rId122"/>
    <p:sldId id="383" r:id="rId123"/>
    <p:sldId id="384" r:id="rId12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0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1E525-CBC6-4B41-B06D-455FCD9E5C42}" type="datetimeFigureOut">
              <a:rPr lang="hu-HU" smtClean="0"/>
              <a:pPr/>
              <a:t>2021. 04. 22.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5953D-7AC2-4BB2-B1BE-9B5DBD685B5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0337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A31F-C4F7-4E37-8800-2496948475BA}" type="datetimeFigureOut">
              <a:rPr lang="hu-HU" smtClean="0"/>
              <a:pPr/>
              <a:t>2021. 04. 22.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2A89-91E9-4C6E-AF10-8DCCC4F4DC4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6363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A31F-C4F7-4E37-8800-2496948475BA}" type="datetimeFigureOut">
              <a:rPr lang="hu-HU" smtClean="0"/>
              <a:pPr/>
              <a:t>2021. 04. 22.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2A89-91E9-4C6E-AF10-8DCCC4F4DC4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8348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A31F-C4F7-4E37-8800-2496948475BA}" type="datetimeFigureOut">
              <a:rPr lang="hu-HU" smtClean="0"/>
              <a:pPr/>
              <a:t>2021. 04. 22.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2A89-91E9-4C6E-AF10-8DCCC4F4DC4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9187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A31F-C4F7-4E37-8800-2496948475BA}" type="datetimeFigureOut">
              <a:rPr lang="hu-HU" smtClean="0"/>
              <a:pPr/>
              <a:t>2021. 04. 22.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2A89-91E9-4C6E-AF10-8DCCC4F4DC4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4138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A31F-C4F7-4E37-8800-2496948475BA}" type="datetimeFigureOut">
              <a:rPr lang="hu-HU" smtClean="0"/>
              <a:pPr/>
              <a:t>2021. 04. 22.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2A89-91E9-4C6E-AF10-8DCCC4F4DC4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641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A31F-C4F7-4E37-8800-2496948475BA}" type="datetimeFigureOut">
              <a:rPr lang="hu-HU" smtClean="0"/>
              <a:pPr/>
              <a:t>2021. 04. 22.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2A89-91E9-4C6E-AF10-8DCCC4F4DC4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240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A31F-C4F7-4E37-8800-2496948475BA}" type="datetimeFigureOut">
              <a:rPr lang="hu-HU" smtClean="0"/>
              <a:pPr/>
              <a:t>2021. 04. 22.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2A89-91E9-4C6E-AF10-8DCCC4F4DC4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2712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A31F-C4F7-4E37-8800-2496948475BA}" type="datetimeFigureOut">
              <a:rPr lang="hu-HU" smtClean="0"/>
              <a:pPr/>
              <a:t>2021. 04. 22.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2A89-91E9-4C6E-AF10-8DCCC4F4DC4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911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A31F-C4F7-4E37-8800-2496948475BA}" type="datetimeFigureOut">
              <a:rPr lang="hu-HU" smtClean="0"/>
              <a:pPr/>
              <a:t>2021. 04. 22.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2A89-91E9-4C6E-AF10-8DCCC4F4DC4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6631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A31F-C4F7-4E37-8800-2496948475BA}" type="datetimeFigureOut">
              <a:rPr lang="hu-HU" smtClean="0"/>
              <a:pPr/>
              <a:t>2021. 04. 22.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2A89-91E9-4C6E-AF10-8DCCC4F4DC4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970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A31F-C4F7-4E37-8800-2496948475BA}" type="datetimeFigureOut">
              <a:rPr lang="hu-HU" smtClean="0"/>
              <a:pPr/>
              <a:t>2021. 04. 22.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2A89-91E9-4C6E-AF10-8DCCC4F4DC4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410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4A31F-C4F7-4E37-8800-2496948475BA}" type="datetimeFigureOut">
              <a:rPr lang="hu-HU" smtClean="0"/>
              <a:pPr/>
              <a:t>2021. 04. 22.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82A89-91E9-4C6E-AF10-8DCCC4F4DC4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808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46229" y="1295400"/>
            <a:ext cx="11523216" cy="1838418"/>
          </a:xfrm>
        </p:spPr>
        <p:txBody>
          <a:bodyPr>
            <a:normAutofit/>
          </a:bodyPr>
          <a:lstStyle/>
          <a:p>
            <a:r>
              <a:rPr lang="hu-HU" sz="4400" dirty="0">
                <a:latin typeface="+mn-lt"/>
              </a:rPr>
              <a:t>A 35. OTDK Pedagógiai, Pszichológiai, Andragógiai és Könyvtártudományi Szekció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808520"/>
            <a:ext cx="9144000" cy="1449280"/>
          </a:xfrm>
        </p:spPr>
        <p:txBody>
          <a:bodyPr>
            <a:normAutofit/>
          </a:bodyPr>
          <a:lstStyle/>
          <a:p>
            <a:r>
              <a:rPr lang="hu-HU" sz="4400" dirty="0"/>
              <a:t>Eredményhirdetés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8" name="Téglalap 7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</p:spTree>
    <p:extLst>
      <p:ext uri="{BB962C8B-B14F-4D97-AF65-F5344CB8AC3E}">
        <p14:creationId xmlns:p14="http://schemas.microsoft.com/office/powerpoint/2010/main" val="2836098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9FB7313-EA63-45FE-A2D6-98F06EF2A26C}"/>
              </a:ext>
            </a:extLst>
          </p:cNvPr>
          <p:cNvSpPr txBox="1"/>
          <p:nvPr/>
        </p:nvSpPr>
        <p:spPr>
          <a:xfrm>
            <a:off x="186431" y="1475500"/>
            <a:ext cx="1181617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00" b="1" dirty="0"/>
              <a:t>Gyógypedagógia elméleti és történeti témakörei II. Tagozat</a:t>
            </a:r>
          </a:p>
          <a:p>
            <a:endParaRPr lang="hu-HU" sz="1600" b="1" dirty="0"/>
          </a:p>
          <a:p>
            <a:r>
              <a:rPr lang="hu-HU" sz="3000" b="1" dirty="0"/>
              <a:t>II. helyezett</a:t>
            </a:r>
            <a:r>
              <a:rPr lang="hu-HU" sz="3000" dirty="0"/>
              <a:t>, jutalma publikálási lehetőség az </a:t>
            </a:r>
            <a:r>
              <a:rPr lang="hu-HU" sz="3000" dirty="0" err="1"/>
              <a:t>Acta</a:t>
            </a:r>
            <a:r>
              <a:rPr lang="hu-HU" sz="3000" dirty="0"/>
              <a:t> </a:t>
            </a:r>
            <a:r>
              <a:rPr lang="hu-HU" sz="3000" dirty="0" err="1"/>
              <a:t>Academiae</a:t>
            </a:r>
            <a:r>
              <a:rPr lang="hu-HU" sz="3000" dirty="0"/>
              <a:t> </a:t>
            </a:r>
            <a:r>
              <a:rPr lang="hu-HU" sz="3000" dirty="0" err="1"/>
              <a:t>Nyiregyhaziensis</a:t>
            </a:r>
            <a:r>
              <a:rPr lang="hu-HU" sz="3000" dirty="0"/>
              <a:t> kiadványban</a:t>
            </a:r>
            <a:endParaRPr lang="hu-HU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sz="3000" b="1" dirty="0"/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 err="1"/>
              <a:t>Peszeki</a:t>
            </a:r>
            <a:r>
              <a:rPr lang="hu-HU" sz="2800" dirty="0"/>
              <a:t> Dorina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Szegedi Tudományegyetem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Témavezető: </a:t>
            </a:r>
            <a:r>
              <a:rPr lang="hu-HU" sz="2800" dirty="0">
                <a:solidFill>
                  <a:srgbClr val="000000"/>
                </a:solidFill>
              </a:rPr>
              <a:t>Horváth Péter László</a:t>
            </a:r>
            <a:endParaRPr lang="hu-HU" sz="2800" dirty="0"/>
          </a:p>
          <a:p>
            <a:endParaRPr lang="hu-HU" sz="3400" b="1" dirty="0"/>
          </a:p>
        </p:txBody>
      </p:sp>
    </p:spTree>
    <p:extLst>
      <p:ext uri="{BB962C8B-B14F-4D97-AF65-F5344CB8AC3E}">
        <p14:creationId xmlns:p14="http://schemas.microsoft.com/office/powerpoint/2010/main" val="340212990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8474" y="1500326"/>
            <a:ext cx="11558726" cy="423546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Élethosszig tartó tanulás Tagozat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000" b="1" dirty="0"/>
              <a:t>II. helyezett</a:t>
            </a:r>
            <a:r>
              <a:rPr lang="hu-HU" sz="3000" dirty="0"/>
              <a:t>, jutalma publikálási lehetőség az </a:t>
            </a:r>
            <a:r>
              <a:rPr lang="hu-HU" sz="3000" dirty="0" err="1"/>
              <a:t>Acta</a:t>
            </a:r>
            <a:r>
              <a:rPr lang="hu-HU" sz="3000" dirty="0"/>
              <a:t> </a:t>
            </a:r>
            <a:r>
              <a:rPr lang="hu-HU" sz="3000" dirty="0" err="1"/>
              <a:t>Academiae</a:t>
            </a:r>
            <a:r>
              <a:rPr lang="hu-HU" sz="3000" dirty="0"/>
              <a:t> </a:t>
            </a:r>
            <a:r>
              <a:rPr lang="hu-HU" sz="3000" dirty="0" err="1"/>
              <a:t>Nyiregyhaziensis</a:t>
            </a:r>
            <a:r>
              <a:rPr lang="hu-HU" sz="3000" dirty="0"/>
              <a:t> kiadványban; könyvjutalom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Kurucz Bence</a:t>
            </a:r>
            <a:endParaRPr lang="en-US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Eötvös Loránd Tudományegyetem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</a:t>
            </a:r>
            <a:r>
              <a:rPr lang="hu-HU" dirty="0" err="1"/>
              <a:t>Rausch</a:t>
            </a:r>
            <a:r>
              <a:rPr lang="hu-HU" dirty="0"/>
              <a:t> Attila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206715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8473" y="1500326"/>
            <a:ext cx="11746031" cy="423546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Élethosszig tartó tanulás Tagozat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000" b="1" dirty="0"/>
              <a:t>I. helyezett</a:t>
            </a:r>
            <a:r>
              <a:rPr lang="hu-HU" sz="3000" dirty="0"/>
              <a:t>, jutalma publikálási lehetőség az </a:t>
            </a:r>
            <a:r>
              <a:rPr lang="hu-HU" sz="3000" dirty="0" err="1"/>
              <a:t>Acta</a:t>
            </a:r>
            <a:r>
              <a:rPr lang="hu-HU" sz="3000" dirty="0"/>
              <a:t> </a:t>
            </a:r>
            <a:r>
              <a:rPr lang="hu-HU" sz="3000" dirty="0" err="1"/>
              <a:t>Academiae</a:t>
            </a:r>
            <a:r>
              <a:rPr lang="hu-HU" sz="3000" dirty="0"/>
              <a:t> </a:t>
            </a:r>
            <a:r>
              <a:rPr lang="hu-HU" sz="3000" dirty="0" err="1"/>
              <a:t>Nyiregyhaziensis</a:t>
            </a:r>
            <a:r>
              <a:rPr lang="hu-HU" sz="3000" dirty="0"/>
              <a:t> kiadványban; könyvjutalom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Hajdu Roland</a:t>
            </a:r>
            <a:endParaRPr lang="en-US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Eötvös Loránd Tudományegyetem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Káplár-</a:t>
            </a:r>
            <a:r>
              <a:rPr lang="hu-HU" dirty="0" err="1"/>
              <a:t>Kodácsy</a:t>
            </a:r>
            <a:r>
              <a:rPr lang="hu-HU" dirty="0"/>
              <a:t> Kinga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888982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8473" y="1500326"/>
            <a:ext cx="11746031" cy="423546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Közművelődés I. Tagozat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000" b="1" dirty="0"/>
              <a:t>Különdíj: </a:t>
            </a:r>
            <a:r>
              <a:rPr lang="hu-HU" sz="3000" dirty="0"/>
              <a:t>publikálási lehetőség a Kulturális Szemle című folyóiratban; könyvajándék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Madarász Réka</a:t>
            </a:r>
            <a:endParaRPr lang="en-US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Eszterházy Károly Egyetem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</a:t>
            </a:r>
            <a:r>
              <a:rPr lang="hu-HU" dirty="0" err="1"/>
              <a:t>Simándi</a:t>
            </a:r>
            <a:r>
              <a:rPr lang="hu-HU" dirty="0"/>
              <a:t> Szilvia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4066889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8473" y="1500326"/>
            <a:ext cx="11746031" cy="423546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Közművelődés I. Tagozat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000" b="1" dirty="0"/>
              <a:t>III. helyezett</a:t>
            </a:r>
            <a:r>
              <a:rPr lang="hu-HU" sz="3000" dirty="0"/>
              <a:t>, jutalma a Durkó Mátyás Konferencián való részvétel; publikálási lehetőség a Kulturális Szemle című folyóiratban; könyvjutalom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Beke Ivett</a:t>
            </a:r>
            <a:endParaRPr lang="en-US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Szegedi Tudományegyetem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</a:t>
            </a:r>
            <a:r>
              <a:rPr lang="hu-HU" dirty="0" err="1"/>
              <a:t>Keczer</a:t>
            </a:r>
            <a:r>
              <a:rPr lang="hu-HU" dirty="0"/>
              <a:t> Gabriella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22195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8473" y="1500326"/>
            <a:ext cx="11746031" cy="423546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Közművelődés I. Tagozat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000" b="1" dirty="0"/>
              <a:t>II. helyezett</a:t>
            </a:r>
            <a:r>
              <a:rPr lang="hu-HU" sz="3000" dirty="0"/>
              <a:t>, jutalma a Durkó Mátyás Konferencián való részvétel; publikálási lehetőség a Kulturális Szemle című folyóiratban; könyvjutalom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Székely Ákos</a:t>
            </a:r>
            <a:endParaRPr lang="en-US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Eszterházy Károly Egyetem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</a:t>
            </a:r>
            <a:r>
              <a:rPr lang="hu-HU" dirty="0" err="1"/>
              <a:t>Matiscsákné</a:t>
            </a:r>
            <a:r>
              <a:rPr lang="hu-HU" dirty="0"/>
              <a:t> Lizák Marianna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9260177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8473" y="1500326"/>
            <a:ext cx="11746031" cy="423546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Közművelődés I. Tagozat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000" b="1" dirty="0"/>
              <a:t>I. helyezett</a:t>
            </a:r>
            <a:r>
              <a:rPr lang="hu-HU" sz="3000" dirty="0"/>
              <a:t>, jutalma a Durkó Mátyás Konferencián való részvétel; publikálási lehetőség a Kulturális Szemle című folyóiratban; könyvjutalom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Marosán Gréta</a:t>
            </a:r>
            <a:endParaRPr lang="en-US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Debreceni Egyetem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Márkus Edina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400313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8473" y="1500326"/>
            <a:ext cx="11746031" cy="423546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Közművelődés II. Tagozat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000" b="1" dirty="0"/>
              <a:t>Különdíj: </a:t>
            </a:r>
            <a:r>
              <a:rPr lang="hu-HU" sz="3000" dirty="0"/>
              <a:t>publikálási lehetőség a Kulturális Szemle című folyóiratban; könyvajándék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Koncz Andrea</a:t>
            </a:r>
            <a:endParaRPr lang="en-US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Szegedi Tudományegyetem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Bozsó Renáta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03039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8473" y="1500326"/>
            <a:ext cx="11746031" cy="423546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Közművelődés II. Tagozat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000" b="1" dirty="0"/>
              <a:t>Különdíj: </a:t>
            </a:r>
            <a:r>
              <a:rPr lang="hu-HU" sz="3000" dirty="0"/>
              <a:t>jutalma a Durkó Mátyás Konferencián való részvétel; publikálási lehetőség a Kulturális Szemle című folyóiratban; könyvjutalom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Mohos Edina</a:t>
            </a:r>
            <a:endParaRPr lang="en-US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Eötvös Loránd Tudományegyetem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k: D. Babos Zsuzsánna, </a:t>
            </a:r>
            <a:r>
              <a:rPr lang="hu-HU" dirty="0" err="1"/>
              <a:t>Ponyi</a:t>
            </a:r>
            <a:r>
              <a:rPr lang="hu-HU" dirty="0"/>
              <a:t> László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525318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8473" y="1500326"/>
            <a:ext cx="11746031" cy="423546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Közművelődés II. Tagozat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000" b="1" dirty="0"/>
              <a:t>II. helyezett</a:t>
            </a:r>
            <a:r>
              <a:rPr lang="hu-HU" sz="3000" dirty="0"/>
              <a:t>, jutalma a Durkó Mátyás Konferencián való részvétel; publikálási lehetőség a Kulturális Szemle című folyóiratban; könyvjutalom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Fekete Anna</a:t>
            </a:r>
            <a:endParaRPr lang="en-US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Eötvös Loránd Tudományegyetem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</a:t>
            </a:r>
            <a:r>
              <a:rPr lang="hu-HU" dirty="0" err="1"/>
              <a:t>Benkei</a:t>
            </a:r>
            <a:r>
              <a:rPr lang="hu-HU" dirty="0"/>
              <a:t>-Kovács Balázs, </a:t>
            </a:r>
            <a:r>
              <a:rPr lang="hu-HU" dirty="0" err="1"/>
              <a:t>Ponyi</a:t>
            </a:r>
            <a:r>
              <a:rPr lang="hu-HU" dirty="0"/>
              <a:t> László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4197728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8473" y="1500326"/>
            <a:ext cx="11746031" cy="423546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Közművelődés II. Tagozat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000" b="1" dirty="0"/>
              <a:t>I. helyezett</a:t>
            </a:r>
            <a:r>
              <a:rPr lang="hu-HU" sz="3000" dirty="0"/>
              <a:t>, jutalma a Durkó Mátyás Konferencián való részvétel; publikálási lehetőség a Kulturális Szemle című folyóiratban; könyvjutalom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Fekete Rita</a:t>
            </a:r>
            <a:endParaRPr lang="en-US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Debreceni Egyetem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Juhász Erika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6271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9FB7313-EA63-45FE-A2D6-98F06EF2A26C}"/>
              </a:ext>
            </a:extLst>
          </p:cNvPr>
          <p:cNvSpPr txBox="1"/>
          <p:nvPr/>
        </p:nvSpPr>
        <p:spPr>
          <a:xfrm>
            <a:off x="186431" y="1475500"/>
            <a:ext cx="1181617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00" b="1" dirty="0"/>
              <a:t>Gyógypedagógia elméleti és történeti témakörei II. Tagozat</a:t>
            </a:r>
          </a:p>
          <a:p>
            <a:endParaRPr lang="hu-HU" sz="1600" b="1" dirty="0"/>
          </a:p>
          <a:p>
            <a:r>
              <a:rPr lang="hu-HU" sz="3000" b="1" dirty="0"/>
              <a:t>I. helyezett</a:t>
            </a:r>
            <a:r>
              <a:rPr lang="hu-HU" sz="3000" dirty="0"/>
              <a:t>, jutalma publikálási lehetőség az </a:t>
            </a:r>
            <a:r>
              <a:rPr lang="hu-HU" sz="3000" dirty="0" err="1"/>
              <a:t>Acta</a:t>
            </a:r>
            <a:r>
              <a:rPr lang="hu-HU" sz="3000" dirty="0"/>
              <a:t> </a:t>
            </a:r>
            <a:r>
              <a:rPr lang="hu-HU" sz="3000" dirty="0" err="1"/>
              <a:t>Academiae</a:t>
            </a:r>
            <a:r>
              <a:rPr lang="hu-HU" sz="3000" dirty="0"/>
              <a:t> </a:t>
            </a:r>
            <a:r>
              <a:rPr lang="hu-HU" sz="3000" dirty="0" err="1"/>
              <a:t>Nyiregyhaziensis</a:t>
            </a:r>
            <a:r>
              <a:rPr lang="hu-HU" sz="3000" dirty="0"/>
              <a:t> kiadványban</a:t>
            </a:r>
            <a:endParaRPr lang="hu-HU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sz="3000" b="1" dirty="0"/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 err="1"/>
              <a:t>Kajdi</a:t>
            </a:r>
            <a:r>
              <a:rPr lang="hu-HU" sz="2800" dirty="0"/>
              <a:t> Dóra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Debreceni Egyetem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Témavezető: Mező Katalin</a:t>
            </a:r>
            <a:endParaRPr lang="hu-HU" sz="2800" dirty="0"/>
          </a:p>
          <a:p>
            <a:endParaRPr lang="hu-HU" sz="3400" b="1" dirty="0"/>
          </a:p>
        </p:txBody>
      </p:sp>
    </p:spTree>
    <p:extLst>
      <p:ext uri="{BB962C8B-B14F-4D97-AF65-F5344CB8AC3E}">
        <p14:creationId xmlns:p14="http://schemas.microsoft.com/office/powerpoint/2010/main" val="3789174810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46229" y="1295400"/>
            <a:ext cx="11523216" cy="1838418"/>
          </a:xfrm>
        </p:spPr>
        <p:txBody>
          <a:bodyPr>
            <a:normAutofit/>
          </a:bodyPr>
          <a:lstStyle/>
          <a:p>
            <a:r>
              <a:rPr lang="hu-HU" sz="4400" dirty="0">
                <a:latin typeface="+mn-lt"/>
              </a:rPr>
              <a:t>Könyvtártudományi </a:t>
            </a:r>
            <a:r>
              <a:rPr lang="hu-HU" sz="4400" dirty="0" err="1">
                <a:latin typeface="+mn-lt"/>
              </a:rPr>
              <a:t>alszekció</a:t>
            </a:r>
            <a:endParaRPr lang="hu-HU" sz="4400" dirty="0">
              <a:latin typeface="+mn-lt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808520"/>
            <a:ext cx="9144000" cy="1449280"/>
          </a:xfrm>
        </p:spPr>
        <p:txBody>
          <a:bodyPr>
            <a:normAutofit/>
          </a:bodyPr>
          <a:lstStyle/>
          <a:p>
            <a:endParaRPr lang="hu-HU" sz="44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8" name="Téglalap 7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</p:spTree>
    <p:extLst>
      <p:ext uri="{BB962C8B-B14F-4D97-AF65-F5344CB8AC3E}">
        <p14:creationId xmlns:p14="http://schemas.microsoft.com/office/powerpoint/2010/main" val="1142708177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8473" y="1500325"/>
            <a:ext cx="11746031" cy="459730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A könyvtár, mint az élethosszig tartó tanulás egyik színtere Tagozat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000" b="1" dirty="0"/>
              <a:t>Jutalom: </a:t>
            </a:r>
            <a:r>
              <a:rPr lang="hu-HU" sz="3000" dirty="0"/>
              <a:t>a Magyar Könyvtárosok Egyesülete által felajánlott könyvcsomag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 err="1"/>
              <a:t>Szelestei</a:t>
            </a:r>
            <a:r>
              <a:rPr lang="hu-HU" dirty="0"/>
              <a:t> Flóra</a:t>
            </a:r>
            <a:endParaRPr lang="en-US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Eötvös Loránd Tudományegyetem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</a:t>
            </a:r>
            <a:r>
              <a:rPr lang="hu-HU" dirty="0" err="1"/>
              <a:t>Senkei</a:t>
            </a:r>
            <a:r>
              <a:rPr lang="hu-HU" dirty="0"/>
              <a:t>-Kis Zoltán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0121464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8473" y="1500325"/>
            <a:ext cx="11746031" cy="459730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A könyvtár, mint az élethosszig tartó tanulás egyik színtere Tagozat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000" b="1" dirty="0"/>
              <a:t>Jutalom: </a:t>
            </a:r>
            <a:r>
              <a:rPr lang="hu-HU" sz="3000" dirty="0"/>
              <a:t>az Eötvös Loránd Tudományegyetem Könyvtár- és Információtudományi Intézet által felajánlott könyvcsomag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Winkler Anna</a:t>
            </a:r>
            <a:endParaRPr lang="en-US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Eötvös Loránd Tudományegyetem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Bíbor Máté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6865267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8473" y="1500325"/>
            <a:ext cx="11746031" cy="459730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A könyvtár, mint az élethosszig tartó tanulás egyik színtere Tagozat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000" b="1" dirty="0"/>
              <a:t>Különdíj: </a:t>
            </a:r>
            <a:r>
              <a:rPr lang="hu-HU" sz="3000" dirty="0">
                <a:cs typeface="Times New Roman" panose="02020603050405020304" pitchFamily="18" charset="0"/>
              </a:rPr>
              <a:t>a</a:t>
            </a:r>
            <a:r>
              <a:rPr lang="hu-HU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Nyíregyházi Állatpark Nonprofit Kft. különdíja, 1 főre szóló belépő a Nyíregyházi Állatparkba, amihez a Nyíregyházi Egyetem az egyetemi Bessenyei Hotelben 1 éjszakát ajánl fel a különdíj nyertesének</a:t>
            </a:r>
            <a:endParaRPr lang="hu-HU" sz="30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 err="1"/>
              <a:t>Barátiné</a:t>
            </a:r>
            <a:r>
              <a:rPr lang="hu-HU" dirty="0"/>
              <a:t> Sipos Lilla</a:t>
            </a:r>
            <a:endParaRPr lang="en-US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Eötvös Loránd Tudományegyetem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Fodor János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2751030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8473" y="1500325"/>
            <a:ext cx="11746031" cy="459730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A könyvtár, mint az élethosszig tartó tanulás egyik színtere Tagozat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000" b="1" dirty="0"/>
              <a:t>Különdíj: </a:t>
            </a:r>
            <a:r>
              <a:rPr lang="hu-HU" sz="3000" b="0" i="0" u="none" strike="noStrike" dirty="0">
                <a:effectLst/>
              </a:rPr>
              <a:t>Kovács Máté különdíj (25.000 értékű könyvutalvány)</a:t>
            </a:r>
            <a:r>
              <a:rPr lang="hu-HU" sz="2000" dirty="0"/>
              <a:t> </a:t>
            </a:r>
            <a:endParaRPr lang="hu-HU" sz="30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Polyák Dávid</a:t>
            </a:r>
            <a:endParaRPr lang="en-US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Eötvös Loránd Tudományegyetem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Barátné Hajdu Ágnes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470947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8473" y="1500325"/>
            <a:ext cx="11746031" cy="459730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A könyvtár, mint az élethosszig tartó tanulás egyik színtere Tagozat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000" b="1" dirty="0"/>
              <a:t>III. helyezett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El-</a:t>
            </a:r>
            <a:r>
              <a:rPr lang="hu-HU" dirty="0" err="1"/>
              <a:t>Shami</a:t>
            </a:r>
            <a:r>
              <a:rPr lang="hu-HU" dirty="0"/>
              <a:t> Mona</a:t>
            </a:r>
            <a:endParaRPr lang="en-US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Szegedi Tudományegyetem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Hegyi Ádám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34145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8473" y="1500325"/>
            <a:ext cx="11746031" cy="459730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A könyvtár, mint az élethosszig tartó tanulás egyik színtere Tagozat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000" b="1" dirty="0"/>
              <a:t>III. helyezett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 err="1"/>
              <a:t>Leitgéb</a:t>
            </a:r>
            <a:r>
              <a:rPr lang="hu-HU" dirty="0"/>
              <a:t> Mária</a:t>
            </a:r>
            <a:endParaRPr lang="en-US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Eötvös Loránd Tudományegyetem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Bíbor Máté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5925897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8473" y="1500325"/>
            <a:ext cx="11746031" cy="459730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A könyvtár, mint az élethosszig tartó tanulás egyik színtere Tagozat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000" b="1" dirty="0"/>
              <a:t>II. helyezett</a:t>
            </a:r>
            <a:r>
              <a:rPr lang="hu-HU" sz="3000" dirty="0"/>
              <a:t>, </a:t>
            </a:r>
            <a:r>
              <a:rPr lang="hu-HU" sz="3000" i="0" u="none" strike="noStrike" dirty="0">
                <a:effectLst/>
                <a:cs typeface="Arial" panose="020B0604020202020204" pitchFamily="34" charset="0"/>
              </a:rPr>
              <a:t>különdíja </a:t>
            </a:r>
            <a:r>
              <a:rPr lang="hu-HU" sz="3000" b="0" i="0" u="none" strike="noStrike" dirty="0">
                <a:effectLst/>
                <a:cs typeface="Arial" panose="020B0604020202020204" pitchFamily="34" charset="0"/>
              </a:rPr>
              <a:t>a Magyar könyvtárosok Egyesületes Akadémiája Online Előadássorozatában prezentációs lehetőség a </a:t>
            </a:r>
            <a:r>
              <a:rPr lang="hu-HU" sz="3000" b="0" i="0" u="none" strike="noStrike" dirty="0" err="1">
                <a:effectLst/>
                <a:cs typeface="Arial" panose="020B0604020202020204" pitchFamily="34" charset="0"/>
              </a:rPr>
              <a:t>youtube</a:t>
            </a:r>
            <a:r>
              <a:rPr lang="hu-HU" sz="3000" b="0" i="0" u="none" strike="noStrike" dirty="0">
                <a:effectLst/>
                <a:cs typeface="Arial" panose="020B0604020202020204" pitchFamily="34" charset="0"/>
              </a:rPr>
              <a:t> csatornán</a:t>
            </a:r>
            <a:r>
              <a:rPr lang="hu-HU" sz="3000" dirty="0">
                <a:cs typeface="Arial" panose="020B0604020202020204" pitchFamily="34" charset="0"/>
              </a:rPr>
              <a:t> </a:t>
            </a:r>
            <a:endParaRPr lang="hu-HU" sz="3000" b="1" dirty="0"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Orosz Adrienn</a:t>
            </a:r>
            <a:endParaRPr lang="en-US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Eötvös Loránd Tudományegyetem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Bíbor Máté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7660350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8473" y="1500325"/>
            <a:ext cx="11746031" cy="459730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A könyvtár, mint az élethosszig tartó tanulás egyik színtere Tagozat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000" b="1" dirty="0"/>
              <a:t>I. helyezett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Szendi Attila</a:t>
            </a:r>
            <a:endParaRPr lang="en-US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Eötvös Loránd Tudományegyetem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</a:t>
            </a:r>
            <a:r>
              <a:rPr lang="hu-HU" dirty="0" err="1"/>
              <a:t>Kiszl</a:t>
            </a:r>
            <a:r>
              <a:rPr lang="hu-HU" dirty="0"/>
              <a:t> Péter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479396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46229" y="1295400"/>
            <a:ext cx="11523216" cy="1838418"/>
          </a:xfrm>
        </p:spPr>
        <p:txBody>
          <a:bodyPr>
            <a:normAutofit/>
          </a:bodyPr>
          <a:lstStyle/>
          <a:p>
            <a:r>
              <a:rPr lang="hu-HU" sz="4400" dirty="0">
                <a:latin typeface="+mn-lt"/>
              </a:rPr>
              <a:t>Díjak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808520"/>
            <a:ext cx="9144000" cy="1449280"/>
          </a:xfrm>
        </p:spPr>
        <p:txBody>
          <a:bodyPr>
            <a:normAutofit/>
          </a:bodyPr>
          <a:lstStyle/>
          <a:p>
            <a:endParaRPr lang="hu-HU" sz="44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8" name="Téglalap 7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</p:spTree>
    <p:extLst>
      <p:ext uri="{BB962C8B-B14F-4D97-AF65-F5344CB8AC3E}">
        <p14:creationId xmlns:p14="http://schemas.microsoft.com/office/powerpoint/2010/main" val="824005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9FB7313-EA63-45FE-A2D6-98F06EF2A26C}"/>
              </a:ext>
            </a:extLst>
          </p:cNvPr>
          <p:cNvSpPr txBox="1"/>
          <p:nvPr/>
        </p:nvSpPr>
        <p:spPr>
          <a:xfrm>
            <a:off x="186431" y="1475500"/>
            <a:ext cx="1181617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00" b="1" dirty="0"/>
              <a:t>Neveléselmélet Tagozat</a:t>
            </a:r>
          </a:p>
          <a:p>
            <a:endParaRPr lang="hu-HU" sz="1600" b="1" dirty="0"/>
          </a:p>
          <a:p>
            <a:r>
              <a:rPr lang="hu-HU" sz="3000" b="1" dirty="0"/>
              <a:t>Különdíj: </a:t>
            </a:r>
            <a:r>
              <a:rPr lang="hu-HU" sz="3000" dirty="0"/>
              <a:t>A Debreceni Egyetem által felajánlott könyvcsomag</a:t>
            </a:r>
          </a:p>
          <a:p>
            <a:endParaRPr lang="hu-HU" sz="3000" dirty="0"/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Bese Bernadett, </a:t>
            </a:r>
            <a:r>
              <a:rPr lang="hu-HU" sz="2800" dirty="0" err="1"/>
              <a:t>Bc</a:t>
            </a:r>
            <a:r>
              <a:rPr lang="hu-HU" sz="2800" dirty="0"/>
              <a:t>.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Konstantin Filozófus Egyetem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Témavezető: Szalai Daniel</a:t>
            </a:r>
            <a:endParaRPr lang="hu-HU" sz="2800" dirty="0"/>
          </a:p>
          <a:p>
            <a:endParaRPr lang="hu-HU" sz="3400" b="1" dirty="0"/>
          </a:p>
        </p:txBody>
      </p:sp>
    </p:spTree>
    <p:extLst>
      <p:ext uri="{BB962C8B-B14F-4D97-AF65-F5344CB8AC3E}">
        <p14:creationId xmlns:p14="http://schemas.microsoft.com/office/powerpoint/2010/main" val="3533423948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8473" y="1500325"/>
            <a:ext cx="11746031" cy="459730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A Doktoranduszok Országos Szövetsége (DOSZ) díja </a:t>
            </a:r>
            <a:r>
              <a:rPr lang="hu-HU" sz="3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egy emlékplakett és ingyenes részvételi lehetőség a 25. Tavaszi Szél Konferencián</a:t>
            </a:r>
            <a:endParaRPr lang="hu-HU" sz="34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Szendi Attila</a:t>
            </a:r>
            <a:endParaRPr lang="en-US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Eötvös Loránd Tudományegyetem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</a:t>
            </a:r>
            <a:r>
              <a:rPr lang="hu-HU" dirty="0" err="1"/>
              <a:t>Kiszl</a:t>
            </a:r>
            <a:r>
              <a:rPr lang="hu-HU" dirty="0"/>
              <a:t> Péter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7179068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8473" y="1500325"/>
            <a:ext cx="11746031" cy="459730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A Doktoranduszok Országos Szövetsége (DOSZ) </a:t>
            </a:r>
            <a:r>
              <a:rPr lang="hu-HU" sz="3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Pszichológiai és Neveléstudományi Osztály díja egy ajándékcsomag, valamint ingyenes részvételi lehetőség a VII. Ifjú Pszichológiai és Neveléstudományi Konferencián</a:t>
            </a:r>
            <a:endParaRPr lang="hu-HU" sz="34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Pálffy Zsófia</a:t>
            </a:r>
            <a:endParaRPr lang="en-US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Eötvös Loránd Tudományegyetem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k: Farkas Kinga, </a:t>
            </a:r>
            <a:r>
              <a:rPr lang="hu-HU" dirty="0" err="1"/>
              <a:t>Polner</a:t>
            </a:r>
            <a:r>
              <a:rPr lang="hu-HU" dirty="0"/>
              <a:t> Bertalan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703911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8473" y="1500325"/>
            <a:ext cx="11746031" cy="459730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 </a:t>
            </a:r>
            <a:r>
              <a:rPr lang="hu-HU" sz="34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Scientia</a:t>
            </a:r>
            <a:r>
              <a:rPr lang="hu-HU" sz="3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Aranyérmesek különdíja a Reménység kitűző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Mátyás Eszter</a:t>
            </a:r>
            <a:endParaRPr lang="en-US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Pázmány Péter Katolikus Egyetem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Hargitai Rita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1440902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2839" y="1970843"/>
            <a:ext cx="11911666" cy="412678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Gratulálunk a díjazottaknak, és köszönjük szépen a megtisztelő figyelmüket!</a:t>
            </a:r>
            <a:endParaRPr lang="en-US" sz="44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7304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9FB7313-EA63-45FE-A2D6-98F06EF2A26C}"/>
              </a:ext>
            </a:extLst>
          </p:cNvPr>
          <p:cNvSpPr txBox="1"/>
          <p:nvPr/>
        </p:nvSpPr>
        <p:spPr>
          <a:xfrm>
            <a:off x="186431" y="1475500"/>
            <a:ext cx="1181617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00" b="1" dirty="0"/>
              <a:t>Neveléselmélet Tagozat</a:t>
            </a:r>
          </a:p>
          <a:p>
            <a:endParaRPr lang="hu-HU" sz="1600" b="1" dirty="0"/>
          </a:p>
          <a:p>
            <a:r>
              <a:rPr lang="hu-HU" sz="3000" b="1" dirty="0"/>
              <a:t>Különdíj: </a:t>
            </a:r>
            <a:r>
              <a:rPr lang="hu-HU" sz="3000" dirty="0"/>
              <a:t>A Debreceni Egyetem által felajánlott könyvcsomag</a:t>
            </a:r>
          </a:p>
          <a:p>
            <a:endParaRPr lang="hu-HU" sz="3000" dirty="0"/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Major Tünde Kármen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Pécsi Tudományegyetem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Témavezető: </a:t>
            </a:r>
            <a:r>
              <a:rPr lang="hu-HU" sz="2800" b="0" i="0" u="none" strike="noStrike" dirty="0" err="1">
                <a:solidFill>
                  <a:srgbClr val="000000"/>
                </a:solidFill>
                <a:effectLst/>
              </a:rPr>
              <a:t>Boronkai</a:t>
            </a: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 Dóra</a:t>
            </a:r>
            <a:endParaRPr lang="hu-HU" sz="2800" dirty="0"/>
          </a:p>
          <a:p>
            <a:endParaRPr lang="hu-HU" sz="3400" b="1" dirty="0"/>
          </a:p>
        </p:txBody>
      </p:sp>
    </p:spTree>
    <p:extLst>
      <p:ext uri="{BB962C8B-B14F-4D97-AF65-F5344CB8AC3E}">
        <p14:creationId xmlns:p14="http://schemas.microsoft.com/office/powerpoint/2010/main" val="1616099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9FB7313-EA63-45FE-A2D6-98F06EF2A26C}"/>
              </a:ext>
            </a:extLst>
          </p:cNvPr>
          <p:cNvSpPr txBox="1"/>
          <p:nvPr/>
        </p:nvSpPr>
        <p:spPr>
          <a:xfrm>
            <a:off x="186431" y="1475500"/>
            <a:ext cx="1181617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00" b="1" dirty="0"/>
              <a:t>Neveléselmélet Tagozat</a:t>
            </a:r>
          </a:p>
          <a:p>
            <a:endParaRPr lang="hu-HU" sz="1600" b="1" dirty="0"/>
          </a:p>
          <a:p>
            <a:r>
              <a:rPr lang="hu-HU" sz="3000" b="1" dirty="0"/>
              <a:t>II. helyezett</a:t>
            </a:r>
            <a:r>
              <a:rPr lang="hu-HU" sz="3000" dirty="0"/>
              <a:t>, jutalma publikálási lehetőség </a:t>
            </a:r>
            <a:r>
              <a:rPr lang="hu-HU" sz="3000" dirty="0" err="1"/>
              <a:t>Acta</a:t>
            </a:r>
            <a:r>
              <a:rPr lang="hu-HU" sz="3000" dirty="0"/>
              <a:t> </a:t>
            </a:r>
            <a:r>
              <a:rPr lang="hu-HU" sz="3000" dirty="0" err="1"/>
              <a:t>Academiae</a:t>
            </a:r>
            <a:r>
              <a:rPr lang="hu-HU" sz="3000" dirty="0"/>
              <a:t> </a:t>
            </a:r>
            <a:r>
              <a:rPr lang="hu-HU" sz="3000" dirty="0" err="1"/>
              <a:t>Nyiregyhaziensis</a:t>
            </a:r>
            <a:r>
              <a:rPr lang="hu-HU" sz="3000" dirty="0"/>
              <a:t> kiadványban</a:t>
            </a:r>
            <a:endParaRPr lang="hu-HU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sz="3000" dirty="0"/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Kovács Alexandra Mária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Károli Gáspár Református Egyetem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Témavezető: Kovács-Veréb Lilla</a:t>
            </a:r>
            <a:endParaRPr lang="hu-HU" sz="2800" dirty="0"/>
          </a:p>
          <a:p>
            <a:endParaRPr lang="hu-HU" sz="3400" b="1" dirty="0"/>
          </a:p>
        </p:txBody>
      </p:sp>
    </p:spTree>
    <p:extLst>
      <p:ext uri="{BB962C8B-B14F-4D97-AF65-F5344CB8AC3E}">
        <p14:creationId xmlns:p14="http://schemas.microsoft.com/office/powerpoint/2010/main" val="1774231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9FB7313-EA63-45FE-A2D6-98F06EF2A26C}"/>
              </a:ext>
            </a:extLst>
          </p:cNvPr>
          <p:cNvSpPr txBox="1"/>
          <p:nvPr/>
        </p:nvSpPr>
        <p:spPr>
          <a:xfrm>
            <a:off x="186431" y="1475500"/>
            <a:ext cx="1181617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00" b="1" dirty="0"/>
              <a:t>Neveléselmélet Tagozat</a:t>
            </a:r>
          </a:p>
          <a:p>
            <a:endParaRPr lang="hu-HU" sz="1600" b="1" dirty="0"/>
          </a:p>
          <a:p>
            <a:r>
              <a:rPr lang="hu-HU" sz="3000" b="1" dirty="0"/>
              <a:t>I. helyezett</a:t>
            </a:r>
            <a:r>
              <a:rPr lang="hu-HU" sz="3000" dirty="0"/>
              <a:t>, jutalma publikálási lehetőség a </a:t>
            </a:r>
            <a:r>
              <a:rPr lang="hu-HU" sz="3000" dirty="0" err="1"/>
              <a:t>Central</a:t>
            </a:r>
            <a:r>
              <a:rPr lang="hu-HU" sz="3000" dirty="0"/>
              <a:t> European Journal of </a:t>
            </a:r>
            <a:r>
              <a:rPr lang="hu-HU" sz="3000" dirty="0" err="1"/>
              <a:t>Educational</a:t>
            </a:r>
            <a:r>
              <a:rPr lang="hu-HU" sz="3000" dirty="0"/>
              <a:t> Research (CEJER) folyóiratban; könyvajándék</a:t>
            </a:r>
            <a:endParaRPr lang="hu-HU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sz="3000" dirty="0"/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Szőllősi Tamás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Eszterházy Károly Egyetem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Témavezető: </a:t>
            </a:r>
            <a:r>
              <a:rPr lang="hu-HU" sz="2800" b="0" i="0" u="none" strike="noStrike" dirty="0" err="1">
                <a:solidFill>
                  <a:srgbClr val="000000"/>
                </a:solidFill>
                <a:effectLst/>
              </a:rPr>
              <a:t>Ugrai</a:t>
            </a: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 János</a:t>
            </a:r>
            <a:endParaRPr lang="hu-HU" sz="2800" dirty="0"/>
          </a:p>
          <a:p>
            <a:endParaRPr lang="hu-HU" sz="3400" b="1" dirty="0"/>
          </a:p>
        </p:txBody>
      </p:sp>
    </p:spTree>
    <p:extLst>
      <p:ext uri="{BB962C8B-B14F-4D97-AF65-F5344CB8AC3E}">
        <p14:creationId xmlns:p14="http://schemas.microsoft.com/office/powerpoint/2010/main" val="2639950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9FB7313-EA63-45FE-A2D6-98F06EF2A26C}"/>
              </a:ext>
            </a:extLst>
          </p:cNvPr>
          <p:cNvSpPr txBox="1"/>
          <p:nvPr/>
        </p:nvSpPr>
        <p:spPr>
          <a:xfrm>
            <a:off x="186431" y="1475500"/>
            <a:ext cx="1181617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00" b="1" dirty="0"/>
              <a:t>Nevelésszociológia I. Tagozat</a:t>
            </a:r>
          </a:p>
          <a:p>
            <a:endParaRPr lang="hu-HU" sz="1600" b="1" dirty="0"/>
          </a:p>
          <a:p>
            <a:r>
              <a:rPr lang="hu-HU" sz="3000" b="1" dirty="0"/>
              <a:t>Különdíj: </a:t>
            </a:r>
            <a:r>
              <a:rPr lang="hu-HU" sz="3000" dirty="0"/>
              <a:t>Publikálási lehetőség a Pedagógusképzés folyóiratban; könyvajándék</a:t>
            </a:r>
          </a:p>
          <a:p>
            <a:endParaRPr lang="hu-HU" sz="3000" dirty="0"/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Kormos Kevin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Eötvös Loránd Tudományegyetem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Témavezető: Rónay Zoltán</a:t>
            </a:r>
            <a:endParaRPr lang="hu-HU" sz="2800" dirty="0"/>
          </a:p>
          <a:p>
            <a:endParaRPr lang="hu-HU" sz="3400" b="1" dirty="0"/>
          </a:p>
        </p:txBody>
      </p:sp>
    </p:spTree>
    <p:extLst>
      <p:ext uri="{BB962C8B-B14F-4D97-AF65-F5344CB8AC3E}">
        <p14:creationId xmlns:p14="http://schemas.microsoft.com/office/powerpoint/2010/main" val="683656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9FB7313-EA63-45FE-A2D6-98F06EF2A26C}"/>
              </a:ext>
            </a:extLst>
          </p:cNvPr>
          <p:cNvSpPr txBox="1"/>
          <p:nvPr/>
        </p:nvSpPr>
        <p:spPr>
          <a:xfrm>
            <a:off x="186431" y="1475500"/>
            <a:ext cx="1181617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00" b="1" dirty="0"/>
              <a:t>Nevelésszociológia I. Tagozat</a:t>
            </a:r>
          </a:p>
          <a:p>
            <a:endParaRPr lang="hu-HU" sz="1600" b="1" dirty="0"/>
          </a:p>
          <a:p>
            <a:r>
              <a:rPr lang="hu-HU" sz="3000" b="1" dirty="0"/>
              <a:t>Különdíj: </a:t>
            </a:r>
            <a:r>
              <a:rPr lang="hu-HU" sz="3000" dirty="0"/>
              <a:t>a CHERD-Hungary féléves gyakornoki különdíja</a:t>
            </a:r>
          </a:p>
          <a:p>
            <a:endParaRPr lang="hu-HU" sz="3000" dirty="0"/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Orgován Vivien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Debreceni Egyetem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Témavezető: </a:t>
            </a:r>
            <a:r>
              <a:rPr lang="hu-HU" sz="2800" b="0" i="0" u="none" strike="noStrike" dirty="0" err="1">
                <a:solidFill>
                  <a:srgbClr val="000000"/>
                </a:solidFill>
                <a:effectLst/>
              </a:rPr>
              <a:t>Engler</a:t>
            </a: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 Ágnes</a:t>
            </a:r>
            <a:endParaRPr lang="hu-HU" sz="2800" dirty="0"/>
          </a:p>
          <a:p>
            <a:endParaRPr lang="hu-HU" sz="3400" b="1" dirty="0"/>
          </a:p>
        </p:txBody>
      </p:sp>
    </p:spTree>
    <p:extLst>
      <p:ext uri="{BB962C8B-B14F-4D97-AF65-F5344CB8AC3E}">
        <p14:creationId xmlns:p14="http://schemas.microsoft.com/office/powerpoint/2010/main" val="3807440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9FB7313-EA63-45FE-A2D6-98F06EF2A26C}"/>
              </a:ext>
            </a:extLst>
          </p:cNvPr>
          <p:cNvSpPr txBox="1"/>
          <p:nvPr/>
        </p:nvSpPr>
        <p:spPr>
          <a:xfrm>
            <a:off x="186431" y="1475500"/>
            <a:ext cx="1181617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00" b="1" dirty="0"/>
              <a:t>Nevelésszociológia I. Tagozat</a:t>
            </a:r>
          </a:p>
          <a:p>
            <a:endParaRPr lang="hu-HU" sz="1600" b="1" dirty="0"/>
          </a:p>
          <a:p>
            <a:r>
              <a:rPr lang="hu-HU" sz="3000" b="1" dirty="0"/>
              <a:t>III. helyezett</a:t>
            </a:r>
            <a:r>
              <a:rPr lang="hu-HU" sz="3000" dirty="0"/>
              <a:t>, jutalma publikálási lehetőség az </a:t>
            </a:r>
            <a:r>
              <a:rPr lang="hu-HU" sz="3000" dirty="0" err="1"/>
              <a:t>Acta</a:t>
            </a:r>
            <a:r>
              <a:rPr lang="hu-HU" sz="3000" dirty="0"/>
              <a:t> </a:t>
            </a:r>
            <a:r>
              <a:rPr lang="hu-HU" sz="3000" dirty="0" err="1"/>
              <a:t>Academiae</a:t>
            </a:r>
            <a:r>
              <a:rPr lang="hu-HU" sz="3000" dirty="0"/>
              <a:t> </a:t>
            </a:r>
            <a:r>
              <a:rPr lang="hu-HU" sz="3000" dirty="0" err="1"/>
              <a:t>Nyiregyhaziensis</a:t>
            </a:r>
            <a:r>
              <a:rPr lang="hu-HU" sz="3000" dirty="0"/>
              <a:t> kiadványban</a:t>
            </a:r>
            <a:endParaRPr lang="hu-HU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sz="3000" dirty="0"/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Békési Zsolt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Debreceni Egyetem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Témavezető: Kovács-Nagy Klára</a:t>
            </a:r>
            <a:endParaRPr lang="hu-HU" sz="2800" dirty="0"/>
          </a:p>
          <a:p>
            <a:endParaRPr lang="hu-HU" sz="3400" b="1" dirty="0"/>
          </a:p>
        </p:txBody>
      </p:sp>
    </p:spTree>
    <p:extLst>
      <p:ext uri="{BB962C8B-B14F-4D97-AF65-F5344CB8AC3E}">
        <p14:creationId xmlns:p14="http://schemas.microsoft.com/office/powerpoint/2010/main" val="925419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9FB7313-EA63-45FE-A2D6-98F06EF2A26C}"/>
              </a:ext>
            </a:extLst>
          </p:cNvPr>
          <p:cNvSpPr txBox="1"/>
          <p:nvPr/>
        </p:nvSpPr>
        <p:spPr>
          <a:xfrm>
            <a:off x="186431" y="1475500"/>
            <a:ext cx="1181617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00" b="1" dirty="0"/>
              <a:t>Nevelésszociológia I. Tagozat</a:t>
            </a:r>
          </a:p>
          <a:p>
            <a:endParaRPr lang="hu-HU" sz="1600" b="1" dirty="0"/>
          </a:p>
          <a:p>
            <a:r>
              <a:rPr lang="hu-HU" sz="3000" b="1" dirty="0"/>
              <a:t>II. helyezett</a:t>
            </a:r>
            <a:r>
              <a:rPr lang="hu-HU" sz="3000" dirty="0"/>
              <a:t>, jutalma publikálási lehetőség az </a:t>
            </a:r>
            <a:r>
              <a:rPr lang="hu-HU" sz="3000" dirty="0" err="1"/>
              <a:t>Acta</a:t>
            </a:r>
            <a:r>
              <a:rPr lang="hu-HU" sz="3000" dirty="0"/>
              <a:t> </a:t>
            </a:r>
            <a:r>
              <a:rPr lang="hu-HU" sz="3000" dirty="0" err="1"/>
              <a:t>Academiae</a:t>
            </a:r>
            <a:r>
              <a:rPr lang="hu-HU" sz="3000" dirty="0"/>
              <a:t> </a:t>
            </a:r>
            <a:r>
              <a:rPr lang="hu-HU" sz="3000" dirty="0" err="1"/>
              <a:t>Nyiregyhaziensis</a:t>
            </a:r>
            <a:r>
              <a:rPr lang="hu-HU" sz="3000" dirty="0"/>
              <a:t> kiadványban</a:t>
            </a:r>
            <a:endParaRPr lang="hu-HU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sz="3000" dirty="0"/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Károlyi Borbála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Eötvös Loránd Tudományegyetem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Témavezető: </a:t>
            </a:r>
            <a:r>
              <a:rPr lang="hu-HU" sz="2800" dirty="0">
                <a:solidFill>
                  <a:srgbClr val="000000"/>
                </a:solidFill>
              </a:rPr>
              <a:t>Fehérvári Anikó</a:t>
            </a:r>
            <a:endParaRPr lang="hu-HU" sz="2800" dirty="0"/>
          </a:p>
          <a:p>
            <a:endParaRPr lang="hu-HU" sz="3400" b="1" dirty="0"/>
          </a:p>
        </p:txBody>
      </p:sp>
    </p:spTree>
    <p:extLst>
      <p:ext uri="{BB962C8B-B14F-4D97-AF65-F5344CB8AC3E}">
        <p14:creationId xmlns:p14="http://schemas.microsoft.com/office/powerpoint/2010/main" val="2165238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46229" y="1295400"/>
            <a:ext cx="11523216" cy="1838418"/>
          </a:xfrm>
        </p:spPr>
        <p:txBody>
          <a:bodyPr>
            <a:normAutofit/>
          </a:bodyPr>
          <a:lstStyle/>
          <a:p>
            <a:r>
              <a:rPr lang="hu-HU" sz="4400" dirty="0">
                <a:latin typeface="+mn-lt"/>
              </a:rPr>
              <a:t>Pedagógiai </a:t>
            </a:r>
            <a:r>
              <a:rPr lang="hu-HU" sz="4400" dirty="0" err="1">
                <a:latin typeface="+mn-lt"/>
              </a:rPr>
              <a:t>alszekció</a:t>
            </a:r>
            <a:r>
              <a:rPr lang="hu-HU" sz="4400" dirty="0">
                <a:latin typeface="+mn-lt"/>
              </a:rPr>
              <a:t>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808520"/>
            <a:ext cx="9144000" cy="1449280"/>
          </a:xfrm>
        </p:spPr>
        <p:txBody>
          <a:bodyPr>
            <a:normAutofit/>
          </a:bodyPr>
          <a:lstStyle/>
          <a:p>
            <a:endParaRPr lang="hu-HU" sz="44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8" name="Téglalap 7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</p:spTree>
    <p:extLst>
      <p:ext uri="{BB962C8B-B14F-4D97-AF65-F5344CB8AC3E}">
        <p14:creationId xmlns:p14="http://schemas.microsoft.com/office/powerpoint/2010/main" val="6710654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9FB7313-EA63-45FE-A2D6-98F06EF2A26C}"/>
              </a:ext>
            </a:extLst>
          </p:cNvPr>
          <p:cNvSpPr txBox="1"/>
          <p:nvPr/>
        </p:nvSpPr>
        <p:spPr>
          <a:xfrm>
            <a:off x="186431" y="1475500"/>
            <a:ext cx="1181617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00" b="1" dirty="0"/>
              <a:t>Nevelésszociológia I. Tagozat</a:t>
            </a:r>
          </a:p>
          <a:p>
            <a:endParaRPr lang="hu-HU" sz="1600" b="1" dirty="0"/>
          </a:p>
          <a:p>
            <a:r>
              <a:rPr lang="hu-HU" sz="3000" b="1" dirty="0"/>
              <a:t>I. helyezett</a:t>
            </a:r>
            <a:r>
              <a:rPr lang="hu-HU" sz="3000" dirty="0"/>
              <a:t>, jutalma publikálási lehetőség </a:t>
            </a:r>
            <a:r>
              <a:rPr lang="hu-HU" sz="3000" dirty="0" err="1"/>
              <a:t>Hungarian</a:t>
            </a:r>
            <a:r>
              <a:rPr lang="hu-HU" sz="3000" dirty="0"/>
              <a:t> </a:t>
            </a:r>
            <a:r>
              <a:rPr lang="hu-HU" sz="3000" dirty="0" err="1"/>
              <a:t>Educational</a:t>
            </a:r>
            <a:r>
              <a:rPr lang="hu-HU" sz="3000" dirty="0"/>
              <a:t> Research Journal (HERJ) folyóiratban</a:t>
            </a:r>
            <a:endParaRPr lang="hu-HU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sz="3000" dirty="0"/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Győri Krisztina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Debreceni Egyetem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Témavezető: </a:t>
            </a:r>
            <a:r>
              <a:rPr lang="hu-HU" sz="2800" dirty="0">
                <a:solidFill>
                  <a:srgbClr val="000000"/>
                </a:solidFill>
              </a:rPr>
              <a:t>Pusztai Gabriella</a:t>
            </a:r>
            <a:endParaRPr lang="hu-HU" sz="2800" dirty="0"/>
          </a:p>
          <a:p>
            <a:endParaRPr lang="hu-HU" sz="3400" b="1" dirty="0"/>
          </a:p>
        </p:txBody>
      </p:sp>
    </p:spTree>
    <p:extLst>
      <p:ext uri="{BB962C8B-B14F-4D97-AF65-F5344CB8AC3E}">
        <p14:creationId xmlns:p14="http://schemas.microsoft.com/office/powerpoint/2010/main" val="4512308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9FB7313-EA63-45FE-A2D6-98F06EF2A26C}"/>
              </a:ext>
            </a:extLst>
          </p:cNvPr>
          <p:cNvSpPr txBox="1"/>
          <p:nvPr/>
        </p:nvSpPr>
        <p:spPr>
          <a:xfrm>
            <a:off x="186431" y="1475500"/>
            <a:ext cx="1181617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00" b="1" dirty="0"/>
              <a:t>Nevelésszociológia II. Tagozat</a:t>
            </a:r>
          </a:p>
          <a:p>
            <a:endParaRPr lang="hu-HU" sz="1600" b="1" dirty="0"/>
          </a:p>
          <a:p>
            <a:r>
              <a:rPr lang="hu-HU" sz="3000" b="1" dirty="0"/>
              <a:t>Különdíj: </a:t>
            </a:r>
            <a:r>
              <a:rPr lang="hu-HU" sz="3000" dirty="0"/>
              <a:t>a Kiss Árpád Konferencián való részvétel</a:t>
            </a:r>
          </a:p>
          <a:p>
            <a:endParaRPr lang="hu-HU" sz="3000" dirty="0"/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Fekete Anett, Jaksa Éva, </a:t>
            </a:r>
            <a:r>
              <a:rPr lang="hu-HU" sz="2800" dirty="0" err="1"/>
              <a:t>Kabai</a:t>
            </a:r>
            <a:r>
              <a:rPr lang="hu-HU" sz="2800" dirty="0"/>
              <a:t> Dániel, Varga Alexandra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Szegedi Tudományegyetem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Témavezető: </a:t>
            </a:r>
            <a:r>
              <a:rPr lang="hu-HU" sz="2800" dirty="0" err="1">
                <a:solidFill>
                  <a:srgbClr val="000000"/>
                </a:solidFill>
              </a:rPr>
              <a:t>Jagodics</a:t>
            </a:r>
            <a:r>
              <a:rPr lang="hu-HU" sz="2800" dirty="0">
                <a:solidFill>
                  <a:srgbClr val="000000"/>
                </a:solidFill>
              </a:rPr>
              <a:t> Balázs</a:t>
            </a:r>
            <a:endParaRPr lang="hu-HU" sz="2800" dirty="0"/>
          </a:p>
          <a:p>
            <a:endParaRPr lang="hu-HU" sz="3400" b="1" dirty="0"/>
          </a:p>
        </p:txBody>
      </p:sp>
    </p:spTree>
    <p:extLst>
      <p:ext uri="{BB962C8B-B14F-4D97-AF65-F5344CB8AC3E}">
        <p14:creationId xmlns:p14="http://schemas.microsoft.com/office/powerpoint/2010/main" val="8620411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9FB7313-EA63-45FE-A2D6-98F06EF2A26C}"/>
              </a:ext>
            </a:extLst>
          </p:cNvPr>
          <p:cNvSpPr txBox="1"/>
          <p:nvPr/>
        </p:nvSpPr>
        <p:spPr>
          <a:xfrm>
            <a:off x="186431" y="1475500"/>
            <a:ext cx="1181617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00" b="1" dirty="0"/>
              <a:t>Nevelésszociológia II. Tagozat</a:t>
            </a:r>
          </a:p>
          <a:p>
            <a:endParaRPr lang="hu-HU" sz="1600" b="1" dirty="0"/>
          </a:p>
          <a:p>
            <a:r>
              <a:rPr lang="hu-HU" sz="3000" b="1" dirty="0"/>
              <a:t>III. helyezett</a:t>
            </a:r>
            <a:r>
              <a:rPr lang="hu-HU" sz="3000" dirty="0"/>
              <a:t>, jutalma egy </a:t>
            </a:r>
            <a:r>
              <a:rPr lang="hu-HU" sz="3000" dirty="0" err="1"/>
              <a:t>anonym</a:t>
            </a:r>
            <a:r>
              <a:rPr lang="hu-HU" sz="3000" dirty="0"/>
              <a:t> felajánló 25.000 Ft értékű pénzjutalma</a:t>
            </a:r>
          </a:p>
          <a:p>
            <a:endParaRPr lang="hu-HU" sz="3000" dirty="0"/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 err="1"/>
              <a:t>Melkvi</a:t>
            </a:r>
            <a:r>
              <a:rPr lang="hu-HU" sz="2800" dirty="0"/>
              <a:t> Fruzsina Anna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Neumann János Egyetem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Témavezető: </a:t>
            </a:r>
            <a:r>
              <a:rPr lang="hu-HU" sz="2800" dirty="0">
                <a:solidFill>
                  <a:srgbClr val="000000"/>
                </a:solidFill>
              </a:rPr>
              <a:t>Rigó Róbert</a:t>
            </a:r>
            <a:endParaRPr lang="hu-HU" sz="2800" dirty="0"/>
          </a:p>
          <a:p>
            <a:endParaRPr lang="hu-HU" sz="3400" b="1" dirty="0"/>
          </a:p>
        </p:txBody>
      </p:sp>
    </p:spTree>
    <p:extLst>
      <p:ext uri="{BB962C8B-B14F-4D97-AF65-F5344CB8AC3E}">
        <p14:creationId xmlns:p14="http://schemas.microsoft.com/office/powerpoint/2010/main" val="3528822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9FB7313-EA63-45FE-A2D6-98F06EF2A26C}"/>
              </a:ext>
            </a:extLst>
          </p:cNvPr>
          <p:cNvSpPr txBox="1"/>
          <p:nvPr/>
        </p:nvSpPr>
        <p:spPr>
          <a:xfrm>
            <a:off x="186431" y="1475500"/>
            <a:ext cx="1181617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00" b="1" dirty="0"/>
              <a:t>Nevelésszociológia II. Tagozat</a:t>
            </a:r>
          </a:p>
          <a:p>
            <a:endParaRPr lang="hu-HU" sz="1600" b="1" dirty="0"/>
          </a:p>
          <a:p>
            <a:r>
              <a:rPr lang="hu-HU" sz="3000" b="1" dirty="0"/>
              <a:t>II. helyezett</a:t>
            </a:r>
            <a:r>
              <a:rPr lang="hu-HU" sz="3000" dirty="0"/>
              <a:t>, jutalma publikálási lehetőség az </a:t>
            </a:r>
            <a:r>
              <a:rPr lang="hu-HU" sz="3000" dirty="0" err="1"/>
              <a:t>Acta</a:t>
            </a:r>
            <a:r>
              <a:rPr lang="hu-HU" sz="3000" dirty="0"/>
              <a:t> </a:t>
            </a:r>
            <a:r>
              <a:rPr lang="hu-HU" sz="3000" dirty="0" err="1"/>
              <a:t>Academiae</a:t>
            </a:r>
            <a:r>
              <a:rPr lang="hu-HU" sz="3000" dirty="0"/>
              <a:t> </a:t>
            </a:r>
            <a:r>
              <a:rPr lang="hu-HU" sz="3000" dirty="0" err="1"/>
              <a:t>Nyiregyhaziensis</a:t>
            </a:r>
            <a:r>
              <a:rPr lang="hu-HU" sz="3000" dirty="0"/>
              <a:t> kiadványban</a:t>
            </a:r>
            <a:endParaRPr lang="hu-HU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sz="3000" dirty="0"/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Csörgő Emese, Richardson Enikő, Tóth Anna Veronika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Eötvös Loránd Tudományegyetem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Témavezető: </a:t>
            </a:r>
            <a:r>
              <a:rPr lang="hu-HU" sz="2800" dirty="0" err="1">
                <a:solidFill>
                  <a:srgbClr val="000000"/>
                </a:solidFill>
              </a:rPr>
              <a:t>Rausch</a:t>
            </a:r>
            <a:r>
              <a:rPr lang="hu-HU" sz="2800" dirty="0">
                <a:solidFill>
                  <a:srgbClr val="000000"/>
                </a:solidFill>
              </a:rPr>
              <a:t> Attila</a:t>
            </a:r>
            <a:endParaRPr lang="hu-HU" sz="2800" dirty="0"/>
          </a:p>
          <a:p>
            <a:endParaRPr lang="hu-HU" sz="3400" b="1" dirty="0"/>
          </a:p>
        </p:txBody>
      </p:sp>
    </p:spTree>
    <p:extLst>
      <p:ext uri="{BB962C8B-B14F-4D97-AF65-F5344CB8AC3E}">
        <p14:creationId xmlns:p14="http://schemas.microsoft.com/office/powerpoint/2010/main" val="3590042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9FB7313-EA63-45FE-A2D6-98F06EF2A26C}"/>
              </a:ext>
            </a:extLst>
          </p:cNvPr>
          <p:cNvSpPr txBox="1"/>
          <p:nvPr/>
        </p:nvSpPr>
        <p:spPr>
          <a:xfrm>
            <a:off x="186431" y="1475500"/>
            <a:ext cx="1181617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00" b="1" dirty="0"/>
              <a:t>Nevelésszociológia II. Tagozat</a:t>
            </a:r>
          </a:p>
          <a:p>
            <a:endParaRPr lang="hu-HU" sz="1600" b="1" dirty="0"/>
          </a:p>
          <a:p>
            <a:r>
              <a:rPr lang="hu-HU" sz="3000" b="1" dirty="0"/>
              <a:t>I. helyezett</a:t>
            </a:r>
            <a:r>
              <a:rPr lang="hu-HU" sz="3000" dirty="0"/>
              <a:t>, jutalma részvételi lehetőség a Magyar Nevelés- és Oktatáskutatók Egyesülete (HERA) által szervezett </a:t>
            </a:r>
            <a:r>
              <a:rPr lang="hu-HU" sz="3000" dirty="0" err="1"/>
              <a:t>HuCER</a:t>
            </a:r>
            <a:r>
              <a:rPr lang="hu-HU" sz="3000" dirty="0"/>
              <a:t> konferencián</a:t>
            </a:r>
            <a:endParaRPr lang="hu-HU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sz="3000" dirty="0"/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Kozma Kitti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Debreceni Egyetem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Témavezető: </a:t>
            </a:r>
            <a:r>
              <a:rPr lang="hu-HU" sz="2800" dirty="0">
                <a:solidFill>
                  <a:srgbClr val="000000"/>
                </a:solidFill>
              </a:rPr>
              <a:t>Ceglédi Tímea</a:t>
            </a:r>
            <a:endParaRPr lang="hu-HU" sz="2800" dirty="0"/>
          </a:p>
          <a:p>
            <a:endParaRPr lang="hu-HU" sz="3400" b="1" dirty="0"/>
          </a:p>
        </p:txBody>
      </p:sp>
    </p:spTree>
    <p:extLst>
      <p:ext uri="{BB962C8B-B14F-4D97-AF65-F5344CB8AC3E}">
        <p14:creationId xmlns:p14="http://schemas.microsoft.com/office/powerpoint/2010/main" val="40361518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9FB7313-EA63-45FE-A2D6-98F06EF2A26C}"/>
              </a:ext>
            </a:extLst>
          </p:cNvPr>
          <p:cNvSpPr txBox="1"/>
          <p:nvPr/>
        </p:nvSpPr>
        <p:spPr>
          <a:xfrm>
            <a:off x="186431" y="1475500"/>
            <a:ext cx="1181617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00" b="1" dirty="0"/>
              <a:t>Nevelésszociológia III. Tagozat</a:t>
            </a:r>
          </a:p>
          <a:p>
            <a:endParaRPr lang="hu-HU" sz="1600" b="1" dirty="0"/>
          </a:p>
          <a:p>
            <a:r>
              <a:rPr lang="hu-HU" sz="3000" b="1" dirty="0"/>
              <a:t>Különdíj: </a:t>
            </a:r>
            <a:r>
              <a:rPr lang="hu-HU" sz="3000" dirty="0"/>
              <a:t>a Kiss Árpád Konferencián való részvétel</a:t>
            </a:r>
          </a:p>
          <a:p>
            <a:endParaRPr lang="hu-HU" sz="3000" dirty="0"/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Balogh Jennifer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Debreceni Egyetem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Témavezető: </a:t>
            </a:r>
            <a:r>
              <a:rPr lang="hu-HU" sz="2800" dirty="0">
                <a:solidFill>
                  <a:srgbClr val="000000"/>
                </a:solidFill>
              </a:rPr>
              <a:t>Ceglédi Tímea</a:t>
            </a:r>
            <a:endParaRPr lang="hu-HU" sz="2800" dirty="0"/>
          </a:p>
          <a:p>
            <a:endParaRPr lang="hu-HU" sz="3400" b="1" dirty="0"/>
          </a:p>
        </p:txBody>
      </p:sp>
    </p:spTree>
    <p:extLst>
      <p:ext uri="{BB962C8B-B14F-4D97-AF65-F5344CB8AC3E}">
        <p14:creationId xmlns:p14="http://schemas.microsoft.com/office/powerpoint/2010/main" val="33533436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9FB7313-EA63-45FE-A2D6-98F06EF2A26C}"/>
              </a:ext>
            </a:extLst>
          </p:cNvPr>
          <p:cNvSpPr txBox="1"/>
          <p:nvPr/>
        </p:nvSpPr>
        <p:spPr>
          <a:xfrm>
            <a:off x="186431" y="1475500"/>
            <a:ext cx="1181617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00" b="1" dirty="0"/>
              <a:t>Nevelésszociológia III. Tagozat</a:t>
            </a:r>
          </a:p>
          <a:p>
            <a:endParaRPr lang="hu-HU" sz="1600" b="1" dirty="0"/>
          </a:p>
          <a:p>
            <a:r>
              <a:rPr lang="hu-HU" sz="3000" b="1" dirty="0"/>
              <a:t>Különdíj: </a:t>
            </a:r>
            <a:r>
              <a:rPr lang="hu-HU" sz="3000" dirty="0"/>
              <a:t>a Kiss Árpád Konferencián való részvétel</a:t>
            </a:r>
          </a:p>
          <a:p>
            <a:endParaRPr lang="hu-HU" sz="3000" dirty="0"/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 err="1"/>
              <a:t>Cséber</a:t>
            </a:r>
            <a:r>
              <a:rPr lang="hu-HU" sz="2800" dirty="0"/>
              <a:t> Dominika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Széchenyi István Egyetem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Témavezető: </a:t>
            </a:r>
            <a:r>
              <a:rPr lang="hu-HU" sz="2800" dirty="0" err="1">
                <a:solidFill>
                  <a:srgbClr val="000000"/>
                </a:solidFill>
              </a:rPr>
              <a:t>Zajdó</a:t>
            </a:r>
            <a:r>
              <a:rPr lang="hu-HU" sz="2800" dirty="0">
                <a:solidFill>
                  <a:srgbClr val="000000"/>
                </a:solidFill>
              </a:rPr>
              <a:t> Krisztina</a:t>
            </a:r>
            <a:endParaRPr lang="hu-HU" sz="2800" dirty="0"/>
          </a:p>
          <a:p>
            <a:endParaRPr lang="hu-HU" sz="3400" b="1" dirty="0"/>
          </a:p>
        </p:txBody>
      </p:sp>
    </p:spTree>
    <p:extLst>
      <p:ext uri="{BB962C8B-B14F-4D97-AF65-F5344CB8AC3E}">
        <p14:creationId xmlns:p14="http://schemas.microsoft.com/office/powerpoint/2010/main" val="39970584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9FB7313-EA63-45FE-A2D6-98F06EF2A26C}"/>
              </a:ext>
            </a:extLst>
          </p:cNvPr>
          <p:cNvSpPr txBox="1"/>
          <p:nvPr/>
        </p:nvSpPr>
        <p:spPr>
          <a:xfrm>
            <a:off x="186431" y="1475500"/>
            <a:ext cx="1181617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00" b="1" dirty="0"/>
              <a:t>Nevelésszociológia III. Tagozat</a:t>
            </a:r>
          </a:p>
          <a:p>
            <a:endParaRPr lang="hu-HU" sz="1600" b="1" dirty="0"/>
          </a:p>
          <a:p>
            <a:r>
              <a:rPr lang="hu-HU" sz="3000" b="1" dirty="0"/>
              <a:t>II. helyezett</a:t>
            </a:r>
            <a:r>
              <a:rPr lang="hu-HU" sz="3000" dirty="0"/>
              <a:t>, jutalma publikálási lehetőség az </a:t>
            </a:r>
            <a:r>
              <a:rPr lang="hu-HU" sz="3000" dirty="0" err="1"/>
              <a:t>Acta</a:t>
            </a:r>
            <a:r>
              <a:rPr lang="hu-HU" sz="3000" dirty="0"/>
              <a:t> </a:t>
            </a:r>
            <a:r>
              <a:rPr lang="hu-HU" sz="3000" dirty="0" err="1"/>
              <a:t>Academiae</a:t>
            </a:r>
            <a:r>
              <a:rPr lang="hu-HU" sz="3000" dirty="0"/>
              <a:t> </a:t>
            </a:r>
            <a:r>
              <a:rPr lang="hu-HU" sz="3000" dirty="0" err="1"/>
              <a:t>Nyiregyhaziensis</a:t>
            </a:r>
            <a:r>
              <a:rPr lang="hu-HU" sz="3000" dirty="0"/>
              <a:t> kiadványban</a:t>
            </a:r>
          </a:p>
          <a:p>
            <a:endParaRPr lang="hu-HU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Horváth Krisztina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Soproni Egyetem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Témavezető: </a:t>
            </a:r>
            <a:r>
              <a:rPr lang="hu-HU" sz="2800" dirty="0">
                <a:solidFill>
                  <a:srgbClr val="000000"/>
                </a:solidFill>
              </a:rPr>
              <a:t>Tóth-</a:t>
            </a:r>
            <a:r>
              <a:rPr lang="hu-HU" sz="2800" dirty="0" err="1">
                <a:solidFill>
                  <a:srgbClr val="000000"/>
                </a:solidFill>
              </a:rPr>
              <a:t>Merza</a:t>
            </a:r>
            <a:r>
              <a:rPr lang="hu-HU" sz="2800" dirty="0">
                <a:solidFill>
                  <a:srgbClr val="000000"/>
                </a:solidFill>
              </a:rPr>
              <a:t> Katalin</a:t>
            </a:r>
            <a:endParaRPr lang="hu-HU" sz="2800" dirty="0"/>
          </a:p>
          <a:p>
            <a:endParaRPr lang="hu-HU" sz="3400" b="1" dirty="0"/>
          </a:p>
        </p:txBody>
      </p:sp>
    </p:spTree>
    <p:extLst>
      <p:ext uri="{BB962C8B-B14F-4D97-AF65-F5344CB8AC3E}">
        <p14:creationId xmlns:p14="http://schemas.microsoft.com/office/powerpoint/2010/main" val="16688205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9FB7313-EA63-45FE-A2D6-98F06EF2A26C}"/>
              </a:ext>
            </a:extLst>
          </p:cNvPr>
          <p:cNvSpPr txBox="1"/>
          <p:nvPr/>
        </p:nvSpPr>
        <p:spPr>
          <a:xfrm>
            <a:off x="186431" y="1475500"/>
            <a:ext cx="1181617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00" b="1" dirty="0"/>
              <a:t>Nevelésszociológia III. Tagozat</a:t>
            </a:r>
          </a:p>
          <a:p>
            <a:endParaRPr lang="hu-HU" sz="1600" b="1" dirty="0"/>
          </a:p>
          <a:p>
            <a:r>
              <a:rPr lang="hu-HU" sz="3000" b="1" dirty="0"/>
              <a:t>I. helyezett</a:t>
            </a:r>
            <a:r>
              <a:rPr lang="hu-HU" sz="3000" dirty="0"/>
              <a:t>, jutalma publikálási lehetőség a </a:t>
            </a:r>
            <a:r>
              <a:rPr lang="hu-HU" sz="3000" dirty="0" err="1"/>
              <a:t>Central</a:t>
            </a:r>
            <a:r>
              <a:rPr lang="hu-HU" sz="3000" dirty="0"/>
              <a:t> European Journal of </a:t>
            </a:r>
            <a:r>
              <a:rPr lang="hu-HU" sz="3000" dirty="0" err="1"/>
              <a:t>Educational</a:t>
            </a:r>
            <a:r>
              <a:rPr lang="hu-HU" sz="3000" dirty="0"/>
              <a:t> Research (CEJER) folyóiratban; könyvajándék</a:t>
            </a:r>
            <a:endParaRPr lang="hu-HU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Kocsis Nóra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Debreceni Egyetem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Témavezető: Bocsi Veronika</a:t>
            </a:r>
            <a:endParaRPr lang="hu-HU" sz="2800" dirty="0"/>
          </a:p>
          <a:p>
            <a:endParaRPr lang="hu-HU" sz="3400" b="1" dirty="0"/>
          </a:p>
        </p:txBody>
      </p:sp>
    </p:spTree>
    <p:extLst>
      <p:ext uri="{BB962C8B-B14F-4D97-AF65-F5344CB8AC3E}">
        <p14:creationId xmlns:p14="http://schemas.microsoft.com/office/powerpoint/2010/main" val="23397202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9FB7313-EA63-45FE-A2D6-98F06EF2A26C}"/>
              </a:ext>
            </a:extLst>
          </p:cNvPr>
          <p:cNvSpPr txBox="1"/>
          <p:nvPr/>
        </p:nvSpPr>
        <p:spPr>
          <a:xfrm>
            <a:off x="186431" y="1475500"/>
            <a:ext cx="1181617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00" b="1" dirty="0"/>
              <a:t>Oktatáselmélet (Didaktika) Tagozat</a:t>
            </a:r>
          </a:p>
          <a:p>
            <a:endParaRPr lang="hu-HU" sz="1600" b="1" dirty="0"/>
          </a:p>
          <a:p>
            <a:r>
              <a:rPr lang="hu-HU" sz="3000" b="1" dirty="0"/>
              <a:t>Különdíj: </a:t>
            </a:r>
            <a:r>
              <a:rPr lang="hu-HU" sz="3000" dirty="0"/>
              <a:t>Publikálási lehetőség az </a:t>
            </a:r>
            <a:r>
              <a:rPr lang="hu-HU" sz="3000" dirty="0" err="1"/>
              <a:t>Educatio</a:t>
            </a:r>
            <a:r>
              <a:rPr lang="hu-HU" sz="3000" dirty="0"/>
              <a:t> folyóiratban; könyvajándék</a:t>
            </a:r>
          </a:p>
          <a:p>
            <a:endParaRPr lang="hu-HU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Pál Janka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Eötvös Loránd Tudományegyetem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Témavezető: </a:t>
            </a:r>
            <a:r>
              <a:rPr lang="hu-HU" sz="2800" dirty="0">
                <a:solidFill>
                  <a:srgbClr val="000000"/>
                </a:solidFill>
              </a:rPr>
              <a:t>Pajor Gabriella</a:t>
            </a:r>
            <a:endParaRPr lang="hu-HU" sz="2800" dirty="0"/>
          </a:p>
          <a:p>
            <a:endParaRPr lang="hu-HU" sz="3400" b="1" dirty="0"/>
          </a:p>
        </p:txBody>
      </p:sp>
    </p:spTree>
    <p:extLst>
      <p:ext uri="{BB962C8B-B14F-4D97-AF65-F5344CB8AC3E}">
        <p14:creationId xmlns:p14="http://schemas.microsoft.com/office/powerpoint/2010/main" val="205525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9FB7313-EA63-45FE-A2D6-98F06EF2A26C}"/>
              </a:ext>
            </a:extLst>
          </p:cNvPr>
          <p:cNvSpPr txBox="1"/>
          <p:nvPr/>
        </p:nvSpPr>
        <p:spPr>
          <a:xfrm>
            <a:off x="195308" y="1475500"/>
            <a:ext cx="117984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00" b="1" dirty="0"/>
              <a:t>Gyógypedagógia elméleti és történeti témakörei I. Tagozat</a:t>
            </a:r>
          </a:p>
          <a:p>
            <a:endParaRPr lang="hu-HU" sz="1600" b="1" dirty="0"/>
          </a:p>
          <a:p>
            <a:r>
              <a:rPr lang="hu-HU" sz="3000" b="1" dirty="0"/>
              <a:t>Különdíj: </a:t>
            </a:r>
            <a:r>
              <a:rPr lang="hu-HU" sz="3000" dirty="0"/>
              <a:t>A Bocskai István Gimnázium Alapítvány 15.000 Ft értékű különdíja</a:t>
            </a:r>
          </a:p>
          <a:p>
            <a:endParaRPr lang="hu-HU" sz="3000" dirty="0"/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Vadász Alexandra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Nyíregyházi Egyetem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Témavezető: Borbélyné Magyar Beatrix</a:t>
            </a:r>
            <a:endParaRPr lang="hu-HU" sz="2800" dirty="0"/>
          </a:p>
          <a:p>
            <a:endParaRPr lang="hu-HU" sz="3000" dirty="0"/>
          </a:p>
          <a:p>
            <a:endParaRPr lang="hu-HU" sz="3400" b="1" dirty="0"/>
          </a:p>
        </p:txBody>
      </p:sp>
    </p:spTree>
    <p:extLst>
      <p:ext uri="{BB962C8B-B14F-4D97-AF65-F5344CB8AC3E}">
        <p14:creationId xmlns:p14="http://schemas.microsoft.com/office/powerpoint/2010/main" val="21000056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9FB7313-EA63-45FE-A2D6-98F06EF2A26C}"/>
              </a:ext>
            </a:extLst>
          </p:cNvPr>
          <p:cNvSpPr txBox="1"/>
          <p:nvPr/>
        </p:nvSpPr>
        <p:spPr>
          <a:xfrm>
            <a:off x="186431" y="1475500"/>
            <a:ext cx="1181617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00" b="1" dirty="0"/>
              <a:t>Oktatáselmélet (Didaktika) Tagozat</a:t>
            </a:r>
          </a:p>
          <a:p>
            <a:endParaRPr lang="hu-HU" sz="1600" b="1" dirty="0"/>
          </a:p>
          <a:p>
            <a:r>
              <a:rPr lang="hu-HU" sz="3000" b="1" dirty="0"/>
              <a:t>III. helyezett</a:t>
            </a:r>
            <a:r>
              <a:rPr lang="hu-HU" sz="3000" dirty="0"/>
              <a:t>, jutalma publikálási lehetőség az </a:t>
            </a:r>
            <a:r>
              <a:rPr lang="hu-HU" sz="3000" dirty="0" err="1"/>
              <a:t>Acta</a:t>
            </a:r>
            <a:r>
              <a:rPr lang="hu-HU" sz="3000" dirty="0"/>
              <a:t> </a:t>
            </a:r>
            <a:r>
              <a:rPr lang="hu-HU" sz="3000" dirty="0" err="1"/>
              <a:t>Academiae</a:t>
            </a:r>
            <a:r>
              <a:rPr lang="hu-HU" sz="3000" dirty="0"/>
              <a:t> </a:t>
            </a:r>
            <a:r>
              <a:rPr lang="hu-HU" sz="3000" dirty="0" err="1"/>
              <a:t>Nyiregyhaziensis</a:t>
            </a:r>
            <a:r>
              <a:rPr lang="hu-HU" sz="3000" dirty="0"/>
              <a:t> kiadványban</a:t>
            </a:r>
            <a:endParaRPr lang="hu-HU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Gergely Bence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Károli Gáspár Református Egyetem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Témavezetők: </a:t>
            </a:r>
            <a:r>
              <a:rPr lang="hu-HU" sz="2800" dirty="0">
                <a:solidFill>
                  <a:srgbClr val="000000"/>
                </a:solidFill>
              </a:rPr>
              <a:t>Takács Szabolcs, T. Kárász Judit</a:t>
            </a:r>
            <a:endParaRPr lang="hu-HU" sz="2800" dirty="0"/>
          </a:p>
          <a:p>
            <a:endParaRPr lang="hu-HU" sz="3400" b="1" dirty="0"/>
          </a:p>
        </p:txBody>
      </p:sp>
    </p:spTree>
    <p:extLst>
      <p:ext uri="{BB962C8B-B14F-4D97-AF65-F5344CB8AC3E}">
        <p14:creationId xmlns:p14="http://schemas.microsoft.com/office/powerpoint/2010/main" val="814323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9FB7313-EA63-45FE-A2D6-98F06EF2A26C}"/>
              </a:ext>
            </a:extLst>
          </p:cNvPr>
          <p:cNvSpPr txBox="1"/>
          <p:nvPr/>
        </p:nvSpPr>
        <p:spPr>
          <a:xfrm>
            <a:off x="186431" y="1475500"/>
            <a:ext cx="1181617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00" b="1" dirty="0"/>
              <a:t>Oktatáselmélet (Didaktika) Tagozat</a:t>
            </a:r>
          </a:p>
          <a:p>
            <a:endParaRPr lang="hu-HU" sz="1600" b="1" dirty="0"/>
          </a:p>
          <a:p>
            <a:r>
              <a:rPr lang="hu-HU" sz="3000" b="1" dirty="0"/>
              <a:t>III. helyezett</a:t>
            </a:r>
            <a:r>
              <a:rPr lang="hu-HU" sz="3000" dirty="0"/>
              <a:t>, jutalma publikálási lehetőség az </a:t>
            </a:r>
            <a:r>
              <a:rPr lang="hu-HU" sz="3000" dirty="0" err="1"/>
              <a:t>Acta</a:t>
            </a:r>
            <a:r>
              <a:rPr lang="hu-HU" sz="3000" dirty="0"/>
              <a:t> </a:t>
            </a:r>
            <a:r>
              <a:rPr lang="hu-HU" sz="3000" dirty="0" err="1"/>
              <a:t>Academiae</a:t>
            </a:r>
            <a:r>
              <a:rPr lang="hu-HU" sz="3000" dirty="0"/>
              <a:t> </a:t>
            </a:r>
            <a:r>
              <a:rPr lang="hu-HU" sz="3000" dirty="0" err="1"/>
              <a:t>Nyiregyhaziensis</a:t>
            </a:r>
            <a:r>
              <a:rPr lang="hu-HU" sz="3000" dirty="0"/>
              <a:t> kiadványban</a:t>
            </a:r>
            <a:endParaRPr lang="hu-HU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Kovács Vivien-Emma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dirty="0" err="1">
                <a:effectLst/>
              </a:rPr>
              <a:t>Babeș</a:t>
            </a:r>
            <a:r>
              <a:rPr lang="hu-HU" sz="2800" dirty="0"/>
              <a:t>-</a:t>
            </a:r>
            <a:r>
              <a:rPr lang="hu-HU" sz="2800" b="0" i="0" dirty="0">
                <a:effectLst/>
              </a:rPr>
              <a:t>Bolya</a:t>
            </a:r>
            <a:r>
              <a:rPr lang="hu-HU" sz="2800" dirty="0"/>
              <a:t>i Tudományegyetem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Témavezető: </a:t>
            </a:r>
            <a:r>
              <a:rPr lang="hu-HU" sz="2800" dirty="0">
                <a:solidFill>
                  <a:srgbClr val="000000"/>
                </a:solidFill>
              </a:rPr>
              <a:t>Barabási Tünde</a:t>
            </a:r>
            <a:endParaRPr lang="hu-HU" sz="2800" dirty="0"/>
          </a:p>
          <a:p>
            <a:endParaRPr lang="hu-HU" sz="3400" b="1" dirty="0"/>
          </a:p>
        </p:txBody>
      </p:sp>
    </p:spTree>
    <p:extLst>
      <p:ext uri="{BB962C8B-B14F-4D97-AF65-F5344CB8AC3E}">
        <p14:creationId xmlns:p14="http://schemas.microsoft.com/office/powerpoint/2010/main" val="17875481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9FB7313-EA63-45FE-A2D6-98F06EF2A26C}"/>
              </a:ext>
            </a:extLst>
          </p:cNvPr>
          <p:cNvSpPr txBox="1"/>
          <p:nvPr/>
        </p:nvSpPr>
        <p:spPr>
          <a:xfrm>
            <a:off x="186431" y="1475500"/>
            <a:ext cx="1181617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00" b="1" dirty="0"/>
              <a:t>Oktatáselmélet (Didaktika) Tagozat</a:t>
            </a:r>
          </a:p>
          <a:p>
            <a:endParaRPr lang="hu-HU" sz="1600" b="1" dirty="0"/>
          </a:p>
          <a:p>
            <a:r>
              <a:rPr lang="hu-HU" sz="3000" b="1" dirty="0"/>
              <a:t>II. helyezett</a:t>
            </a:r>
            <a:r>
              <a:rPr lang="hu-HU" sz="3000" dirty="0"/>
              <a:t>, jutalma részvételi lehetőség a Magyar Nevelés- és Oktatáskutatók Egyesülete (HERA) által szervezett </a:t>
            </a:r>
            <a:r>
              <a:rPr lang="hu-HU" sz="3000" dirty="0" err="1"/>
              <a:t>HuCER</a:t>
            </a:r>
            <a:r>
              <a:rPr lang="hu-HU" sz="3000" dirty="0"/>
              <a:t> konferencián</a:t>
            </a:r>
            <a:endParaRPr lang="hu-HU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Fejes Zsófia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dirty="0">
                <a:effectLst/>
              </a:rPr>
              <a:t>Eötvös Loránd</a:t>
            </a:r>
            <a:r>
              <a:rPr lang="hu-HU" sz="2800" dirty="0"/>
              <a:t> Tudományegyetem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Témavezető: </a:t>
            </a:r>
            <a:r>
              <a:rPr lang="hu-HU" sz="2800" dirty="0" err="1">
                <a:solidFill>
                  <a:srgbClr val="000000"/>
                </a:solidFill>
              </a:rPr>
              <a:t>Misley</a:t>
            </a:r>
            <a:r>
              <a:rPr lang="hu-HU" sz="2800" dirty="0">
                <a:solidFill>
                  <a:srgbClr val="000000"/>
                </a:solidFill>
              </a:rPr>
              <a:t> Helga</a:t>
            </a:r>
            <a:endParaRPr lang="hu-HU" sz="2800" dirty="0"/>
          </a:p>
          <a:p>
            <a:endParaRPr lang="hu-HU" sz="3400" b="1" dirty="0"/>
          </a:p>
        </p:txBody>
      </p:sp>
    </p:spTree>
    <p:extLst>
      <p:ext uri="{BB962C8B-B14F-4D97-AF65-F5344CB8AC3E}">
        <p14:creationId xmlns:p14="http://schemas.microsoft.com/office/powerpoint/2010/main" val="23564450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9FB7313-EA63-45FE-A2D6-98F06EF2A26C}"/>
              </a:ext>
            </a:extLst>
          </p:cNvPr>
          <p:cNvSpPr txBox="1"/>
          <p:nvPr/>
        </p:nvSpPr>
        <p:spPr>
          <a:xfrm>
            <a:off x="186431" y="1475500"/>
            <a:ext cx="1181617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00" b="1" dirty="0"/>
              <a:t>Oktatáselmélet (Didaktika) Tagozat</a:t>
            </a:r>
          </a:p>
          <a:p>
            <a:endParaRPr lang="hu-HU" sz="1600" b="1" dirty="0"/>
          </a:p>
          <a:p>
            <a:r>
              <a:rPr lang="hu-HU" sz="3000" b="1" dirty="0"/>
              <a:t>I. helyezett</a:t>
            </a:r>
            <a:r>
              <a:rPr lang="hu-HU" sz="3000" dirty="0"/>
              <a:t>, jutalma publikálási lehetőség </a:t>
            </a:r>
            <a:r>
              <a:rPr lang="hu-HU" sz="3000" dirty="0" err="1"/>
              <a:t>Hungarian</a:t>
            </a:r>
            <a:r>
              <a:rPr lang="hu-HU" sz="3000" dirty="0"/>
              <a:t> </a:t>
            </a:r>
            <a:r>
              <a:rPr lang="hu-HU" sz="3000" dirty="0" err="1"/>
              <a:t>Educational</a:t>
            </a:r>
            <a:r>
              <a:rPr lang="hu-HU" sz="3000" dirty="0"/>
              <a:t> Research Journal (HERJ) folyóiratban</a:t>
            </a:r>
            <a:endParaRPr lang="hu-HU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Gergely Bence, Kispál Sára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dirty="0">
                <a:effectLst/>
              </a:rPr>
              <a:t>Károli Gáspár Református Egyetem</a:t>
            </a:r>
            <a:endParaRPr lang="hu-HU" sz="2800" dirty="0"/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Témavezető: </a:t>
            </a:r>
            <a:r>
              <a:rPr lang="hu-HU" sz="2800" dirty="0">
                <a:solidFill>
                  <a:srgbClr val="000000"/>
                </a:solidFill>
              </a:rPr>
              <a:t>Takácsné Kárász Judit, Takács Szabolcs</a:t>
            </a:r>
            <a:endParaRPr lang="hu-HU" sz="2800" dirty="0"/>
          </a:p>
          <a:p>
            <a:endParaRPr lang="hu-HU" sz="3400" b="1" dirty="0"/>
          </a:p>
        </p:txBody>
      </p:sp>
    </p:spTree>
    <p:extLst>
      <p:ext uri="{BB962C8B-B14F-4D97-AF65-F5344CB8AC3E}">
        <p14:creationId xmlns:p14="http://schemas.microsoft.com/office/powerpoint/2010/main" val="37532854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34392" y="1583111"/>
            <a:ext cx="11523216" cy="1465555"/>
          </a:xfrm>
        </p:spPr>
        <p:txBody>
          <a:bodyPr>
            <a:normAutofit/>
          </a:bodyPr>
          <a:lstStyle/>
          <a:p>
            <a:r>
              <a:rPr lang="hu-HU" sz="4400" dirty="0">
                <a:latin typeface="+mn-lt"/>
              </a:rPr>
              <a:t>Pszichológiai </a:t>
            </a:r>
            <a:r>
              <a:rPr lang="hu-HU" sz="4400" dirty="0" err="1">
                <a:latin typeface="+mn-lt"/>
              </a:rPr>
              <a:t>alszekció</a:t>
            </a:r>
            <a:endParaRPr lang="hu-HU" sz="4400" dirty="0">
              <a:latin typeface="+mn-lt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5418" y="3700048"/>
            <a:ext cx="11999087" cy="2355689"/>
          </a:xfrm>
        </p:spPr>
        <p:txBody>
          <a:bodyPr>
            <a:normAutofit fontScale="70000" lnSpcReduction="20000"/>
          </a:bodyPr>
          <a:lstStyle/>
          <a:p>
            <a:pPr marL="230400" indent="-230400" algn="l">
              <a:buFont typeface="Arial" panose="020B0604020202020204" pitchFamily="34" charset="0"/>
              <a:buChar char="•"/>
            </a:pPr>
            <a:r>
              <a:rPr lang="hu-HU" sz="4000" dirty="0"/>
              <a:t>A Magyar Pszichológiai Társaság minden Pszichológia Tagozatban első és második helyezettnek ingyenes részvételi lehetőséget és étkezést biztosít az augusztusban megrendezésre kerülő XXIX. Országos Tudományos Nagygyűlésen</a:t>
            </a:r>
          </a:p>
          <a:p>
            <a:pPr marL="230400" indent="-230400" algn="l">
              <a:buFont typeface="Arial" panose="020B0604020202020204" pitchFamily="34" charset="0"/>
              <a:buChar char="•"/>
            </a:pPr>
            <a:endParaRPr lang="hu-HU" sz="1900" dirty="0"/>
          </a:p>
          <a:p>
            <a:pPr marL="230400" indent="-230400" algn="l">
              <a:buFont typeface="Arial" panose="020B0604020202020204" pitchFamily="34" charset="0"/>
              <a:buChar char="•"/>
            </a:pPr>
            <a:r>
              <a:rPr lang="hu-HU" sz="4000" dirty="0"/>
              <a:t>A Z-</a:t>
            </a:r>
            <a:r>
              <a:rPr lang="hu-HU" sz="4000" dirty="0" err="1"/>
              <a:t>press</a:t>
            </a:r>
            <a:r>
              <a:rPr lang="hu-HU" sz="4000" dirty="0"/>
              <a:t> kiadó minden résztvevő számára kedvezményt biztosít a webshopon történő rendelés során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8" name="Téglalap 7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</p:spTree>
    <p:extLst>
      <p:ext uri="{BB962C8B-B14F-4D97-AF65-F5344CB8AC3E}">
        <p14:creationId xmlns:p14="http://schemas.microsoft.com/office/powerpoint/2010/main" val="13068085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3064" y="1547026"/>
            <a:ext cx="11745157" cy="441876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Alkalmazott pszichológia I.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000" b="1" dirty="0"/>
              <a:t>Különdíj: </a:t>
            </a:r>
            <a:r>
              <a:rPr lang="hu-HU" sz="3000" dirty="0"/>
              <a:t>Egyéves Mindennapi Pszichológia előfizetés – </a:t>
            </a:r>
            <a:r>
              <a:rPr lang="hu-HU" sz="3000" dirty="0" err="1"/>
              <a:t>Jánvári</a:t>
            </a:r>
            <a:r>
              <a:rPr lang="hu-HU" sz="3000" dirty="0"/>
              <a:t> Miriam felajánlása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3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Kiss Kitti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Budapesti Műszaki és Gazdaságtudományi Egyetem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: </a:t>
            </a:r>
            <a:r>
              <a:rPr lang="en-US" dirty="0" err="1"/>
              <a:t>Kun</a:t>
            </a:r>
            <a:r>
              <a:rPr lang="en-US" dirty="0"/>
              <a:t> </a:t>
            </a:r>
            <a:r>
              <a:rPr lang="en-US" dirty="0" err="1"/>
              <a:t>Ágota</a:t>
            </a:r>
            <a:endParaRPr lang="en-US" dirty="0"/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99060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3064" y="1547026"/>
            <a:ext cx="11727402" cy="329828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Alkalmazott pszichológia I.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/>
              <a:t>III. </a:t>
            </a:r>
            <a:r>
              <a:rPr lang="en-US" sz="3000" b="1" dirty="0" err="1"/>
              <a:t>helyezett</a:t>
            </a:r>
            <a:endParaRPr lang="hu-HU" sz="3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3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Szabó Klaudia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Debreceni Egyetem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: </a:t>
            </a:r>
            <a:r>
              <a:rPr lang="en-US" dirty="0" err="1"/>
              <a:t>Molnárné</a:t>
            </a:r>
            <a:r>
              <a:rPr lang="en-US" dirty="0"/>
              <a:t> </a:t>
            </a:r>
            <a:r>
              <a:rPr lang="en-US" dirty="0" err="1"/>
              <a:t>Kovács</a:t>
            </a:r>
            <a:r>
              <a:rPr lang="en-US" dirty="0"/>
              <a:t> </a:t>
            </a:r>
            <a:r>
              <a:rPr lang="en-US" dirty="0" err="1"/>
              <a:t>Judit</a:t>
            </a:r>
            <a:endParaRPr lang="en-US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15840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0820" y="1547026"/>
            <a:ext cx="11700768" cy="329828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Alkalmazott pszichológia I.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/>
              <a:t>II. </a:t>
            </a:r>
            <a:r>
              <a:rPr lang="hu-HU" sz="3000" b="1" dirty="0"/>
              <a:t>h</a:t>
            </a:r>
            <a:r>
              <a:rPr lang="en-US" sz="3000" b="1" dirty="0" err="1"/>
              <a:t>elyezett</a:t>
            </a:r>
            <a:endParaRPr lang="hu-HU" sz="3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Bontó</a:t>
            </a:r>
            <a:r>
              <a:rPr lang="en-US" dirty="0"/>
              <a:t> Petra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Soproni </a:t>
            </a:r>
            <a:r>
              <a:rPr lang="en-US" dirty="0" err="1"/>
              <a:t>Egyetem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: </a:t>
            </a:r>
            <a:r>
              <a:rPr lang="en-US" dirty="0" err="1"/>
              <a:t>Tóth-Merza</a:t>
            </a:r>
            <a:r>
              <a:rPr lang="en-US" dirty="0"/>
              <a:t> Katalin</a:t>
            </a:r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2946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9697" y="1633490"/>
            <a:ext cx="10926090" cy="32118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3700" b="1" dirty="0"/>
              <a:t>Alkalmazott pszichológia I. Tagozat</a:t>
            </a:r>
          </a:p>
          <a:p>
            <a:endParaRPr lang="hu-HU" sz="17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/>
              <a:t>I. </a:t>
            </a:r>
            <a:r>
              <a:rPr lang="en-US" sz="3200" b="1" dirty="0" err="1"/>
              <a:t>helyezett</a:t>
            </a:r>
            <a:endParaRPr lang="hu-HU" sz="3200" b="1" dirty="0"/>
          </a:p>
          <a:p>
            <a:pPr marL="0" indent="0">
              <a:lnSpc>
                <a:spcPct val="100000"/>
              </a:lnSpc>
              <a:buNone/>
            </a:pPr>
            <a:endParaRPr lang="hu-HU" sz="3200" dirty="0"/>
          </a:p>
          <a:p>
            <a:pPr>
              <a:lnSpc>
                <a:spcPct val="100000"/>
              </a:lnSpc>
            </a:pPr>
            <a:r>
              <a:rPr lang="en-US" sz="3000" dirty="0" err="1"/>
              <a:t>Mátyás</a:t>
            </a:r>
            <a:r>
              <a:rPr lang="en-US" sz="3000" dirty="0"/>
              <a:t> </a:t>
            </a:r>
            <a:r>
              <a:rPr lang="en-US" sz="3000" dirty="0" err="1"/>
              <a:t>Eszter</a:t>
            </a:r>
            <a:endParaRPr lang="en-US" sz="3000" b="1" dirty="0"/>
          </a:p>
          <a:p>
            <a:pPr>
              <a:lnSpc>
                <a:spcPct val="100000"/>
              </a:lnSpc>
            </a:pPr>
            <a:r>
              <a:rPr lang="hu-HU" sz="3000" dirty="0"/>
              <a:t>Pázmány Péter Katolikus Egyetem</a:t>
            </a:r>
            <a:endParaRPr lang="en-US" sz="3000" dirty="0"/>
          </a:p>
          <a:p>
            <a:pPr>
              <a:lnSpc>
                <a:spcPct val="100000"/>
              </a:lnSpc>
            </a:pPr>
            <a:r>
              <a:rPr lang="en-US" sz="3000" dirty="0" err="1"/>
              <a:t>Témavezető</a:t>
            </a:r>
            <a:r>
              <a:rPr lang="hu-HU" sz="3000" dirty="0"/>
              <a:t>: Hargitai Rita</a:t>
            </a:r>
            <a:endParaRPr lang="en-US" sz="3000" dirty="0"/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04135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309" y="1547025"/>
            <a:ext cx="11780668" cy="492389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Alkalmazott pszichológia II. Tagozat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000" b="1" dirty="0"/>
              <a:t>Különdíj: </a:t>
            </a:r>
            <a:r>
              <a:rPr lang="hu-HU" sz="3000" dirty="0"/>
              <a:t>Tárnok Zsanett Mindennapi Pszichológia könyvcsomag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3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Fehér Adrián, Mester Patrik Péter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Pécsi </a:t>
            </a:r>
            <a:r>
              <a:rPr lang="hu-HU" dirty="0" err="1"/>
              <a:t>Tudománye</a:t>
            </a:r>
            <a:r>
              <a:rPr lang="en-US" dirty="0" err="1"/>
              <a:t>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</a:t>
            </a:r>
            <a:r>
              <a:rPr lang="hu-HU" dirty="0" err="1"/>
              <a:t>Putz</a:t>
            </a:r>
            <a:r>
              <a:rPr lang="hu-HU" dirty="0"/>
              <a:t> Ádám</a:t>
            </a:r>
            <a:endParaRPr lang="en-US" dirty="0"/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6741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9FB7313-EA63-45FE-A2D6-98F06EF2A26C}"/>
              </a:ext>
            </a:extLst>
          </p:cNvPr>
          <p:cNvSpPr txBox="1"/>
          <p:nvPr/>
        </p:nvSpPr>
        <p:spPr>
          <a:xfrm>
            <a:off x="186431" y="1475500"/>
            <a:ext cx="1181617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00" b="1" dirty="0"/>
              <a:t>Gyógypedagógia elméleti és történeti témakörei I. Tagozat</a:t>
            </a:r>
          </a:p>
          <a:p>
            <a:endParaRPr lang="hu-HU" sz="1600" b="1" dirty="0"/>
          </a:p>
          <a:p>
            <a:r>
              <a:rPr lang="hu-HU" sz="3000" b="1" dirty="0"/>
              <a:t>II. helyezett</a:t>
            </a:r>
            <a:r>
              <a:rPr lang="hu-HU" sz="3000" dirty="0"/>
              <a:t>, jutalma publikálási lehetőség az </a:t>
            </a:r>
            <a:r>
              <a:rPr lang="hu-HU" sz="3000" dirty="0" err="1"/>
              <a:t>Acta</a:t>
            </a:r>
            <a:r>
              <a:rPr lang="hu-HU" sz="3000" dirty="0"/>
              <a:t> </a:t>
            </a:r>
            <a:r>
              <a:rPr lang="hu-HU" sz="3000" dirty="0" err="1"/>
              <a:t>Academiae</a:t>
            </a:r>
            <a:r>
              <a:rPr lang="hu-HU" sz="3000" dirty="0"/>
              <a:t> </a:t>
            </a:r>
            <a:r>
              <a:rPr lang="hu-HU" sz="3000" dirty="0" err="1"/>
              <a:t>Nyiregyhaziensis</a:t>
            </a:r>
            <a:r>
              <a:rPr lang="hu-HU" sz="3000" dirty="0"/>
              <a:t> kiadványban</a:t>
            </a:r>
          </a:p>
          <a:p>
            <a:endParaRPr lang="hu-HU" sz="3000" b="1" dirty="0"/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Hegedűs Hanga, Koltai Blanka Sára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Szegedi Tudományegyetem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Témavezető: Horváth Péter László</a:t>
            </a:r>
            <a:endParaRPr lang="hu-HU" sz="2800" dirty="0"/>
          </a:p>
          <a:p>
            <a:endParaRPr lang="hu-HU" sz="3400" b="1" dirty="0"/>
          </a:p>
        </p:txBody>
      </p:sp>
    </p:spTree>
    <p:extLst>
      <p:ext uri="{BB962C8B-B14F-4D97-AF65-F5344CB8AC3E}">
        <p14:creationId xmlns:p14="http://schemas.microsoft.com/office/powerpoint/2010/main" val="41809809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309" y="1547025"/>
            <a:ext cx="11780668" cy="492389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Alkalmazott pszichológia II.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000" b="1" dirty="0"/>
              <a:t>Különdíj: </a:t>
            </a:r>
            <a:r>
              <a:rPr lang="hu-HU" sz="3000" dirty="0">
                <a:cs typeface="Times New Roman" panose="02020603050405020304" pitchFamily="18" charset="0"/>
              </a:rPr>
              <a:t>a</a:t>
            </a:r>
            <a:r>
              <a:rPr lang="hu-HU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Nyíregyházi Állatpark Nonprofit Kft. különdíja, 1 főre szóló belépő a Nyíregyházi Állatparkba, amihez a Nyíregyházi Egyetem az egyetemi Bessenyei Hotelben 1 éjszakát ajánl fel a különdíj nyertesének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 err="1"/>
              <a:t>Ladányi</a:t>
            </a:r>
            <a:r>
              <a:rPr lang="hu-HU" dirty="0"/>
              <a:t> Bence, Novák Gabriella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Eötvös Loránd </a:t>
            </a:r>
            <a:r>
              <a:rPr lang="hu-HU" dirty="0" err="1"/>
              <a:t>Tudománye</a:t>
            </a:r>
            <a:r>
              <a:rPr lang="en-US" dirty="0" err="1"/>
              <a:t>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: </a:t>
            </a:r>
            <a:r>
              <a:rPr lang="en-US" dirty="0" err="1"/>
              <a:t>Rácz</a:t>
            </a:r>
            <a:r>
              <a:rPr lang="en-US" dirty="0"/>
              <a:t> </a:t>
            </a:r>
            <a:r>
              <a:rPr lang="en-US" dirty="0" err="1"/>
              <a:t>József</a:t>
            </a: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40233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75208" y="1547025"/>
            <a:ext cx="11620870" cy="467337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Alkalmazott pszichológia II.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/>
              <a:t>III. </a:t>
            </a:r>
            <a:r>
              <a:rPr lang="hu-HU" sz="3000" b="1" dirty="0"/>
              <a:t>h</a:t>
            </a:r>
            <a:r>
              <a:rPr lang="en-US" sz="3000" b="1" dirty="0" err="1"/>
              <a:t>elyezett</a:t>
            </a:r>
            <a:endParaRPr lang="hu-HU" sz="3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3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 err="1"/>
              <a:t>Basler</a:t>
            </a:r>
            <a:r>
              <a:rPr lang="hu-HU" dirty="0"/>
              <a:t> Julia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Pécsi </a:t>
            </a:r>
            <a:r>
              <a:rPr lang="hu-HU" dirty="0" err="1"/>
              <a:t>Tudománye</a:t>
            </a:r>
            <a:r>
              <a:rPr lang="en-US" dirty="0" err="1"/>
              <a:t>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</a:t>
            </a:r>
            <a:r>
              <a:rPr lang="hu-HU" dirty="0"/>
              <a:t>ő: </a:t>
            </a:r>
            <a:r>
              <a:rPr lang="en-US" dirty="0" err="1"/>
              <a:t>Zsidó</a:t>
            </a:r>
            <a:r>
              <a:rPr lang="en-US" dirty="0"/>
              <a:t> </a:t>
            </a:r>
            <a:r>
              <a:rPr lang="en-US" dirty="0" err="1"/>
              <a:t>András</a:t>
            </a:r>
            <a:r>
              <a:rPr lang="en-US" dirty="0"/>
              <a:t> Norbert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64991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75208" y="1547025"/>
            <a:ext cx="11576481" cy="467337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Alkalmazott pszichológia II. Tagozat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/>
              <a:t>III. </a:t>
            </a:r>
            <a:r>
              <a:rPr lang="hu-HU" sz="3000" b="1" dirty="0"/>
              <a:t>h</a:t>
            </a:r>
            <a:r>
              <a:rPr lang="en-US" sz="3000" b="1" dirty="0" err="1"/>
              <a:t>elyezett</a:t>
            </a:r>
            <a:endParaRPr lang="hu-HU" sz="3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3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 err="1"/>
              <a:t>Gajdics</a:t>
            </a:r>
            <a:r>
              <a:rPr lang="hu-HU" dirty="0"/>
              <a:t> Janka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Szegedi </a:t>
            </a:r>
            <a:r>
              <a:rPr lang="hu-HU" dirty="0" err="1"/>
              <a:t>Tudománye</a:t>
            </a:r>
            <a:r>
              <a:rPr lang="en-US" dirty="0" err="1"/>
              <a:t>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k</a:t>
            </a:r>
            <a:r>
              <a:rPr lang="en-US" dirty="0"/>
              <a:t>: </a:t>
            </a:r>
            <a:r>
              <a:rPr lang="en-US" dirty="0" err="1"/>
              <a:t>Andó</a:t>
            </a:r>
            <a:r>
              <a:rPr lang="en-US" dirty="0"/>
              <a:t> </a:t>
            </a:r>
            <a:r>
              <a:rPr lang="en-US" dirty="0" err="1"/>
              <a:t>Bálint</a:t>
            </a:r>
            <a:r>
              <a:rPr lang="en-US" dirty="0"/>
              <a:t>, Csabai </a:t>
            </a:r>
            <a:r>
              <a:rPr lang="en-US" dirty="0" err="1"/>
              <a:t>Márta</a:t>
            </a:r>
            <a:endParaRPr lang="en-US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89667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7452" y="1547026"/>
            <a:ext cx="11567604" cy="329828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Alkalmazott pszichológia II. Tagozat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b="1" dirty="0"/>
              <a:t>II. </a:t>
            </a:r>
            <a:r>
              <a:rPr lang="hu-HU" sz="3000" b="1" dirty="0"/>
              <a:t>h</a:t>
            </a:r>
            <a:r>
              <a:rPr lang="en-US" sz="3000" b="1" dirty="0" err="1"/>
              <a:t>elyezett</a:t>
            </a:r>
            <a:endParaRPr lang="hu-HU" sz="30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Veress</a:t>
            </a:r>
            <a:r>
              <a:rPr lang="en-US" dirty="0"/>
              <a:t> </a:t>
            </a:r>
            <a:r>
              <a:rPr lang="en-US" dirty="0" err="1"/>
              <a:t>Emőke</a:t>
            </a:r>
            <a:endParaRPr lang="en-US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Erdélyi Magyar </a:t>
            </a:r>
            <a:r>
              <a:rPr lang="en-US" dirty="0" err="1"/>
              <a:t>Tudományegyetem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k</a:t>
            </a:r>
            <a:r>
              <a:rPr lang="en-US" dirty="0"/>
              <a:t>: </a:t>
            </a:r>
            <a:r>
              <a:rPr lang="en-US" dirty="0" err="1"/>
              <a:t>Kálcza-Jánosi</a:t>
            </a:r>
            <a:r>
              <a:rPr lang="en-US" dirty="0"/>
              <a:t> Kinga, </a:t>
            </a:r>
            <a:r>
              <a:rPr lang="en-US" dirty="0" err="1"/>
              <a:t>Gálfi</a:t>
            </a:r>
            <a:r>
              <a:rPr lang="en-US" dirty="0"/>
              <a:t> Bernadette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35361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6430" y="1547026"/>
            <a:ext cx="11745157" cy="41887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400" b="1" dirty="0"/>
              <a:t>Alkalmazott pszichológia II. Tagozat</a:t>
            </a:r>
          </a:p>
          <a:p>
            <a:endParaRPr lang="hu-HU" sz="16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/>
              <a:t>I. </a:t>
            </a:r>
            <a:r>
              <a:rPr lang="en-US" sz="3000" b="1" dirty="0" err="1"/>
              <a:t>helyezett</a:t>
            </a:r>
            <a:endParaRPr lang="hu-HU" sz="3000" b="1" dirty="0"/>
          </a:p>
          <a:p>
            <a:pPr marL="0" indent="0">
              <a:lnSpc>
                <a:spcPct val="100000"/>
              </a:lnSpc>
              <a:buNone/>
            </a:pPr>
            <a:endParaRPr lang="hu-HU" sz="3000" b="1" dirty="0"/>
          </a:p>
          <a:p>
            <a:pPr>
              <a:lnSpc>
                <a:spcPct val="100000"/>
              </a:lnSpc>
            </a:pPr>
            <a:r>
              <a:rPr lang="en-US" dirty="0" err="1"/>
              <a:t>Madár</a:t>
            </a:r>
            <a:r>
              <a:rPr lang="en-US" dirty="0"/>
              <a:t> Lili, </a:t>
            </a:r>
            <a:r>
              <a:rPr lang="en-US" dirty="0" err="1"/>
              <a:t>Szebik</a:t>
            </a:r>
            <a:r>
              <a:rPr lang="en-US" dirty="0"/>
              <a:t> Anna</a:t>
            </a:r>
            <a:endParaRPr lang="en-US" b="1" dirty="0"/>
          </a:p>
          <a:p>
            <a:pPr>
              <a:lnSpc>
                <a:spcPct val="100000"/>
              </a:lnSpc>
            </a:pPr>
            <a:r>
              <a:rPr lang="hu-HU" dirty="0"/>
              <a:t>Eötvös Loránd </a:t>
            </a:r>
            <a:r>
              <a:rPr lang="hu-HU" dirty="0" err="1"/>
              <a:t>Tudománye</a:t>
            </a:r>
            <a:r>
              <a:rPr lang="en-US" dirty="0" err="1"/>
              <a:t>gyetem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err="1"/>
              <a:t>Témavezető</a:t>
            </a:r>
            <a:r>
              <a:rPr lang="hu-HU" dirty="0"/>
              <a:t>k: Garai-Takács Zsófia, Kassai Réka, Koncz Ádám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23069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7452" y="1547025"/>
            <a:ext cx="11727402" cy="423100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Alkalmazott pszichológia III. Tagozat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6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000" b="1" dirty="0"/>
              <a:t>Különdíj: </a:t>
            </a:r>
            <a:r>
              <a:rPr lang="hu-HU" sz="3000" dirty="0"/>
              <a:t>a CHERD-Hungary féléves gyakornoki különdíja, továbbá jutalma a Z-Press könyvkiadó által felajánlott könyv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3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 err="1"/>
              <a:t>Stumphauser</a:t>
            </a:r>
            <a:r>
              <a:rPr lang="hu-HU" dirty="0"/>
              <a:t> Nóra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Budapesti Műszaki és Gazdaságtudományi </a:t>
            </a:r>
            <a:r>
              <a:rPr lang="en-US" dirty="0" err="1"/>
              <a:t>Egyetem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: </a:t>
            </a:r>
            <a:r>
              <a:rPr lang="en-US" dirty="0" err="1"/>
              <a:t>Séllei</a:t>
            </a:r>
            <a:r>
              <a:rPr lang="en-US" dirty="0"/>
              <a:t> Beatrix, </a:t>
            </a:r>
            <a:r>
              <a:rPr lang="en-US" dirty="0" err="1"/>
              <a:t>Molontay</a:t>
            </a:r>
            <a:r>
              <a:rPr lang="en-US" dirty="0"/>
              <a:t> Roland </a:t>
            </a:r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56750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39697" y="1444390"/>
            <a:ext cx="11745157" cy="473257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Alkalmazott pszichológia III.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/>
              <a:t>III. </a:t>
            </a:r>
            <a:r>
              <a:rPr lang="hu-HU" sz="3000" b="1" dirty="0"/>
              <a:t>h</a:t>
            </a:r>
            <a:r>
              <a:rPr lang="en-US" sz="3000" b="1" dirty="0" err="1"/>
              <a:t>elyezett</a:t>
            </a:r>
            <a:endParaRPr lang="hu-HU" sz="3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Boda Kamilla, Topa Kristóf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Pécsi</a:t>
            </a:r>
            <a:r>
              <a:rPr lang="en-US" dirty="0"/>
              <a:t> </a:t>
            </a:r>
            <a:r>
              <a:rPr lang="en-US" dirty="0" err="1"/>
              <a:t>Tudományegyetem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: </a:t>
            </a:r>
            <a:r>
              <a:rPr lang="en-US" dirty="0" err="1"/>
              <a:t>Csathó</a:t>
            </a:r>
            <a:r>
              <a:rPr lang="en-US" dirty="0"/>
              <a:t> </a:t>
            </a:r>
            <a:r>
              <a:rPr lang="en-US" dirty="0" err="1"/>
              <a:t>Árpád</a:t>
            </a:r>
            <a:r>
              <a:rPr lang="en-US" dirty="0"/>
              <a:t> 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97605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39697" y="1444390"/>
            <a:ext cx="11585359" cy="473257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Alkalmazott pszichológia III.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/>
              <a:t>III. </a:t>
            </a:r>
            <a:r>
              <a:rPr lang="hu-HU" sz="3000" b="1" dirty="0"/>
              <a:t>h</a:t>
            </a:r>
            <a:r>
              <a:rPr lang="en-US" sz="3000" b="1" dirty="0" err="1"/>
              <a:t>elyezett</a:t>
            </a:r>
            <a:endParaRPr lang="hu-HU" sz="3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3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 err="1"/>
              <a:t>Kalotai</a:t>
            </a:r>
            <a:r>
              <a:rPr lang="hu-HU" dirty="0"/>
              <a:t> Zsófia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Károli</a:t>
            </a:r>
            <a:r>
              <a:rPr lang="en-US" dirty="0"/>
              <a:t> </a:t>
            </a:r>
            <a:r>
              <a:rPr lang="en-US" dirty="0" err="1"/>
              <a:t>Gáspár</a:t>
            </a:r>
            <a:r>
              <a:rPr lang="en-US" dirty="0"/>
              <a:t> </a:t>
            </a:r>
            <a:r>
              <a:rPr lang="en-US" dirty="0" err="1"/>
              <a:t>Református</a:t>
            </a:r>
            <a:r>
              <a:rPr lang="en-US" dirty="0"/>
              <a:t> </a:t>
            </a:r>
            <a:r>
              <a:rPr lang="en-US" dirty="0" err="1"/>
              <a:t>Egyetem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: </a:t>
            </a:r>
            <a:r>
              <a:rPr lang="en-US" dirty="0" err="1"/>
              <a:t>Smohai</a:t>
            </a:r>
            <a:r>
              <a:rPr lang="en-US" dirty="0"/>
              <a:t> </a:t>
            </a:r>
            <a:r>
              <a:rPr lang="en-US" dirty="0" err="1"/>
              <a:t>Máté</a:t>
            </a: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3762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39697" y="1444390"/>
            <a:ext cx="11620870" cy="473257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Alkalmazott pszichológia III.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/>
              <a:t>III. </a:t>
            </a:r>
            <a:r>
              <a:rPr lang="hu-HU" sz="3000" b="1" dirty="0"/>
              <a:t>h</a:t>
            </a:r>
            <a:r>
              <a:rPr lang="en-US" sz="3000" b="1" dirty="0" err="1"/>
              <a:t>elyezett</a:t>
            </a:r>
            <a:endParaRPr lang="hu-HU" sz="3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3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Lippai Judit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Eötvös Loránd </a:t>
            </a:r>
            <a:r>
              <a:rPr lang="hu-HU" dirty="0" err="1"/>
              <a:t>Tudománye</a:t>
            </a:r>
            <a:r>
              <a:rPr lang="en-US" dirty="0" err="1"/>
              <a:t>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:</a:t>
            </a:r>
            <a:r>
              <a:rPr lang="hu-HU" dirty="0"/>
              <a:t> </a:t>
            </a:r>
            <a:r>
              <a:rPr lang="en-US" dirty="0" err="1"/>
              <a:t>Koronczai</a:t>
            </a:r>
            <a:r>
              <a:rPr lang="en-US" dirty="0"/>
              <a:t> Beatrix 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308494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39697" y="1444390"/>
            <a:ext cx="11691891" cy="473257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Alkalmazott pszichológia III.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/>
              <a:t>III. </a:t>
            </a:r>
            <a:r>
              <a:rPr lang="hu-HU" sz="3000" b="1" dirty="0"/>
              <a:t>h</a:t>
            </a:r>
            <a:r>
              <a:rPr lang="en-US" sz="3000" b="1" dirty="0" err="1"/>
              <a:t>elyezett</a:t>
            </a:r>
            <a:endParaRPr lang="hu-HU" sz="3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3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Székely Szabolcs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Eötvös Loránd </a:t>
            </a:r>
            <a:r>
              <a:rPr lang="hu-HU" dirty="0" err="1"/>
              <a:t>Tudománye</a:t>
            </a:r>
            <a:r>
              <a:rPr lang="en-US" dirty="0" err="1"/>
              <a:t>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: </a:t>
            </a:r>
            <a:r>
              <a:rPr lang="en-US" dirty="0" err="1"/>
              <a:t>Gönye</a:t>
            </a:r>
            <a:r>
              <a:rPr lang="en-US" dirty="0"/>
              <a:t> </a:t>
            </a:r>
            <a:r>
              <a:rPr lang="en-US" dirty="0" err="1"/>
              <a:t>Bianka</a:t>
            </a: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0357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9FB7313-EA63-45FE-A2D6-98F06EF2A26C}"/>
              </a:ext>
            </a:extLst>
          </p:cNvPr>
          <p:cNvSpPr txBox="1"/>
          <p:nvPr/>
        </p:nvSpPr>
        <p:spPr>
          <a:xfrm>
            <a:off x="186431" y="1475500"/>
            <a:ext cx="1181617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00" b="1" dirty="0"/>
              <a:t>Gyógypedagógia elméleti és történeti témakörei I. Tagozat</a:t>
            </a:r>
          </a:p>
          <a:p>
            <a:endParaRPr lang="hu-HU" sz="1600" b="1" dirty="0"/>
          </a:p>
          <a:p>
            <a:r>
              <a:rPr lang="hu-HU" sz="3000" b="1" dirty="0"/>
              <a:t>I. helyezett</a:t>
            </a:r>
            <a:r>
              <a:rPr lang="hu-HU" sz="3000" dirty="0"/>
              <a:t>, jutalma publikálási lehetőség az </a:t>
            </a:r>
            <a:r>
              <a:rPr lang="hu-HU" sz="3000" dirty="0" err="1"/>
              <a:t>Acta</a:t>
            </a:r>
            <a:r>
              <a:rPr lang="hu-HU" sz="3000" dirty="0"/>
              <a:t> </a:t>
            </a:r>
            <a:r>
              <a:rPr lang="hu-HU" sz="3000" dirty="0" err="1"/>
              <a:t>Academiae</a:t>
            </a:r>
            <a:r>
              <a:rPr lang="hu-HU" sz="3000" dirty="0"/>
              <a:t> </a:t>
            </a:r>
            <a:r>
              <a:rPr lang="hu-HU" sz="3000" dirty="0" err="1"/>
              <a:t>Nyiregyhaziensis</a:t>
            </a:r>
            <a:r>
              <a:rPr lang="hu-HU" sz="3000" dirty="0"/>
              <a:t> kiadványban</a:t>
            </a:r>
          </a:p>
          <a:p>
            <a:endParaRPr lang="hu-HU" sz="3000" b="1" dirty="0"/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Dorogi </a:t>
            </a:r>
            <a:r>
              <a:rPr lang="hu-HU" sz="2800" dirty="0" err="1"/>
              <a:t>Kiara</a:t>
            </a:r>
            <a:endParaRPr lang="hu-HU" sz="2800" dirty="0"/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Debreceni Egyetem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Témavezető: Hegedűs Roland</a:t>
            </a:r>
            <a:endParaRPr lang="hu-HU" sz="2800" dirty="0"/>
          </a:p>
          <a:p>
            <a:endParaRPr lang="hu-HU" sz="3400" b="1" dirty="0"/>
          </a:p>
        </p:txBody>
      </p:sp>
    </p:spTree>
    <p:extLst>
      <p:ext uri="{BB962C8B-B14F-4D97-AF65-F5344CB8AC3E}">
        <p14:creationId xmlns:p14="http://schemas.microsoft.com/office/powerpoint/2010/main" val="75495386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0819" y="1547026"/>
            <a:ext cx="10934968" cy="329828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3700" b="1" dirty="0"/>
              <a:t>Alkalmazott pszichológia III. Tagozat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b="1" dirty="0"/>
              <a:t>II. </a:t>
            </a:r>
            <a:r>
              <a:rPr lang="hu-HU" sz="3200" b="1" dirty="0"/>
              <a:t>h</a:t>
            </a:r>
            <a:r>
              <a:rPr lang="en-US" sz="3200" b="1" dirty="0" err="1"/>
              <a:t>elyezett</a:t>
            </a:r>
            <a:endParaRPr lang="hu-HU" sz="32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sz="32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000" dirty="0" err="1"/>
              <a:t>Gáspár</a:t>
            </a:r>
            <a:r>
              <a:rPr lang="en-US" sz="3000" dirty="0"/>
              <a:t> </a:t>
            </a:r>
            <a:r>
              <a:rPr lang="en-US" sz="3000" dirty="0" err="1"/>
              <a:t>Baksa</a:t>
            </a:r>
            <a:r>
              <a:rPr lang="en-US" sz="3000" dirty="0"/>
              <a:t> Gergely</a:t>
            </a:r>
            <a:endParaRPr lang="en-US" sz="30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000" dirty="0" err="1"/>
              <a:t>Pécsi</a:t>
            </a:r>
            <a:r>
              <a:rPr lang="en-US" sz="3000" dirty="0"/>
              <a:t> </a:t>
            </a:r>
            <a:r>
              <a:rPr lang="en-US" sz="3000" dirty="0" err="1"/>
              <a:t>Tudományegyetem</a:t>
            </a:r>
            <a:endParaRPr lang="en-US" sz="3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000" dirty="0" err="1"/>
              <a:t>Témavezető</a:t>
            </a:r>
            <a:r>
              <a:rPr lang="en-US" sz="3000" dirty="0"/>
              <a:t>: </a:t>
            </a:r>
            <a:r>
              <a:rPr lang="en-US" sz="3000" dirty="0" err="1"/>
              <a:t>Gyuris</a:t>
            </a:r>
            <a:r>
              <a:rPr lang="en-US" sz="3000" dirty="0"/>
              <a:t> Petra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094391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9697" y="1547026"/>
            <a:ext cx="10926090" cy="329828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3700" b="1" dirty="0"/>
              <a:t>Alkalmazott pszichológia III. Tagozat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hu-HU" sz="17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b="1" dirty="0"/>
              <a:t>I. </a:t>
            </a:r>
            <a:r>
              <a:rPr lang="en-US" sz="3200" b="1" dirty="0" err="1"/>
              <a:t>helyezett</a:t>
            </a:r>
            <a:endParaRPr lang="hu-HU" sz="32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sz="32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000" dirty="0" err="1"/>
              <a:t>Tomku</a:t>
            </a:r>
            <a:r>
              <a:rPr lang="en-US" sz="3000" dirty="0"/>
              <a:t> </a:t>
            </a:r>
            <a:r>
              <a:rPr lang="en-US" sz="3000" dirty="0" err="1"/>
              <a:t>György</a:t>
            </a:r>
            <a:endParaRPr lang="en-US" sz="30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3000" dirty="0"/>
              <a:t>Budapesti Műszaki és Gazdaságtudományi </a:t>
            </a:r>
            <a:r>
              <a:rPr lang="en-US" sz="3000" dirty="0" err="1"/>
              <a:t>Egyetem</a:t>
            </a:r>
            <a:endParaRPr lang="en-US" sz="3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000" dirty="0" err="1"/>
              <a:t>Témavezető</a:t>
            </a:r>
            <a:r>
              <a:rPr lang="hu-HU" sz="3000" dirty="0"/>
              <a:t>: Balogh Blanka</a:t>
            </a:r>
            <a:endParaRPr lang="en-US" sz="30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584681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0818" y="1526959"/>
            <a:ext cx="11754035" cy="49271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Általános lélektan I.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000" b="1" dirty="0"/>
              <a:t>Különdíj: </a:t>
            </a:r>
            <a:r>
              <a:rPr lang="hu-HU" sz="3000" dirty="0"/>
              <a:t>a Magyar Pszichológiai Társaság által felajánlott könyvcsomag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Kovács László Ágoston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Eötvös Loránd </a:t>
            </a:r>
            <a:r>
              <a:rPr lang="hu-HU" dirty="0" err="1"/>
              <a:t>Tudománye</a:t>
            </a:r>
            <a:r>
              <a:rPr lang="en-US" dirty="0" err="1"/>
              <a:t>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k</a:t>
            </a:r>
            <a:r>
              <a:rPr lang="en-US" dirty="0"/>
              <a:t>: </a:t>
            </a:r>
            <a:r>
              <a:rPr lang="en-US" dirty="0" err="1"/>
              <a:t>Németh</a:t>
            </a:r>
            <a:r>
              <a:rPr lang="en-US" dirty="0"/>
              <a:t> </a:t>
            </a:r>
            <a:r>
              <a:rPr lang="en-US" dirty="0" err="1"/>
              <a:t>Dezső</a:t>
            </a:r>
            <a:r>
              <a:rPr lang="en-US" dirty="0"/>
              <a:t>, </a:t>
            </a:r>
            <a:r>
              <a:rPr lang="en-US" dirty="0" err="1"/>
              <a:t>Zavecz</a:t>
            </a:r>
            <a:r>
              <a:rPr lang="en-US" dirty="0"/>
              <a:t> </a:t>
            </a:r>
            <a:r>
              <a:rPr lang="en-US" dirty="0" err="1"/>
              <a:t>Zsófia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439504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309" y="1411550"/>
            <a:ext cx="11879196" cy="490543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Általános lélektan I. Tagozat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/>
              <a:t>III. </a:t>
            </a:r>
            <a:r>
              <a:rPr lang="hu-HU" sz="3000" b="1" dirty="0"/>
              <a:t>h</a:t>
            </a:r>
            <a:r>
              <a:rPr lang="en-US" sz="3000" b="1" dirty="0" err="1"/>
              <a:t>elyezett</a:t>
            </a:r>
            <a:endParaRPr lang="hu-HU" sz="3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3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 err="1"/>
              <a:t>Hann</a:t>
            </a:r>
            <a:r>
              <a:rPr lang="hu-HU" dirty="0"/>
              <a:t> Flóra, </a:t>
            </a:r>
            <a:r>
              <a:rPr lang="hu-HU" dirty="0" err="1"/>
              <a:t>Sörnyei</a:t>
            </a:r>
            <a:r>
              <a:rPr lang="hu-HU" dirty="0"/>
              <a:t> Dániel Tibor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Budapesti</a:t>
            </a:r>
            <a:r>
              <a:rPr lang="en-US" dirty="0"/>
              <a:t> </a:t>
            </a:r>
            <a:r>
              <a:rPr lang="en-US" dirty="0" err="1"/>
              <a:t>Műszaki</a:t>
            </a:r>
            <a:r>
              <a:rPr lang="en-US" dirty="0"/>
              <a:t> </a:t>
            </a:r>
            <a:r>
              <a:rPr lang="hu-HU" dirty="0"/>
              <a:t>és Gazdaságtudományi </a:t>
            </a:r>
            <a:r>
              <a:rPr lang="en-US" dirty="0" err="1"/>
              <a:t>Egyetem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: </a:t>
            </a:r>
            <a:r>
              <a:rPr lang="en-US" dirty="0" err="1"/>
              <a:t>Lukács</a:t>
            </a:r>
            <a:r>
              <a:rPr lang="en-US" dirty="0"/>
              <a:t> </a:t>
            </a:r>
            <a:r>
              <a:rPr lang="en-US" dirty="0" err="1"/>
              <a:t>Ágnes</a:t>
            </a:r>
            <a:r>
              <a:rPr lang="en-US" dirty="0"/>
              <a:t> 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389016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309" y="1518082"/>
            <a:ext cx="11879196" cy="479889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b="1" dirty="0"/>
              <a:t>Általános lélektan I.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/>
              <a:t>III. </a:t>
            </a:r>
            <a:r>
              <a:rPr lang="hu-HU" sz="3000" b="1" dirty="0"/>
              <a:t>h</a:t>
            </a:r>
            <a:r>
              <a:rPr lang="en-US" sz="3000" b="1" dirty="0" err="1"/>
              <a:t>elyezett</a:t>
            </a:r>
            <a:endParaRPr lang="hu-HU" sz="3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3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 err="1"/>
              <a:t>Pesthy</a:t>
            </a:r>
            <a:r>
              <a:rPr lang="hu-HU" dirty="0"/>
              <a:t> Zsuzsanna Viktória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Eötvös Loránd </a:t>
            </a:r>
            <a:r>
              <a:rPr lang="hu-HU" dirty="0" err="1"/>
              <a:t>Tudománye</a:t>
            </a:r>
            <a:r>
              <a:rPr lang="en-US" dirty="0" err="1"/>
              <a:t>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k</a:t>
            </a:r>
            <a:r>
              <a:rPr lang="en-US" dirty="0"/>
              <a:t>: </a:t>
            </a:r>
            <a:r>
              <a:rPr lang="en-US" dirty="0" err="1"/>
              <a:t>Németh</a:t>
            </a:r>
            <a:r>
              <a:rPr lang="en-US" dirty="0"/>
              <a:t> </a:t>
            </a:r>
            <a:r>
              <a:rPr lang="en-US" dirty="0" err="1"/>
              <a:t>Dezső</a:t>
            </a:r>
            <a:r>
              <a:rPr lang="en-US" dirty="0"/>
              <a:t>, </a:t>
            </a:r>
            <a:r>
              <a:rPr lang="en-US" dirty="0" err="1"/>
              <a:t>Pesthy</a:t>
            </a:r>
            <a:r>
              <a:rPr lang="en-US" dirty="0"/>
              <a:t> </a:t>
            </a:r>
            <a:r>
              <a:rPr lang="en-US" dirty="0" err="1"/>
              <a:t>Orsolya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582752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309" y="1518082"/>
            <a:ext cx="11879196" cy="479889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Általános lélektan I.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/>
              <a:t>III. </a:t>
            </a:r>
            <a:r>
              <a:rPr lang="hu-HU" sz="3000" b="1" dirty="0"/>
              <a:t>h</a:t>
            </a:r>
            <a:r>
              <a:rPr lang="en-US" sz="3000" b="1" dirty="0" err="1"/>
              <a:t>elyezett</a:t>
            </a:r>
            <a:endParaRPr lang="hu-HU" sz="3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3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 err="1"/>
              <a:t>Tomacsek</a:t>
            </a:r>
            <a:r>
              <a:rPr lang="hu-HU" dirty="0"/>
              <a:t> </a:t>
            </a:r>
            <a:r>
              <a:rPr lang="hu-HU" dirty="0" err="1"/>
              <a:t>Viven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Károli Gáspár Református Egyetem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: </a:t>
            </a:r>
            <a:r>
              <a:rPr lang="hu-HU" dirty="0" err="1"/>
              <a:t>Simor</a:t>
            </a:r>
            <a:r>
              <a:rPr lang="hu-HU" dirty="0"/>
              <a:t> Péter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046372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6330" y="1547026"/>
            <a:ext cx="10899457" cy="418876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Általános lélektan I.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/>
              <a:t>II. </a:t>
            </a:r>
            <a:r>
              <a:rPr lang="hu-HU" sz="3000" b="1" dirty="0"/>
              <a:t>h</a:t>
            </a:r>
            <a:r>
              <a:rPr lang="en-US" sz="3000" b="1" dirty="0" err="1"/>
              <a:t>elyezett</a:t>
            </a:r>
            <a:endParaRPr lang="hu-HU" sz="3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3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Őry</a:t>
            </a:r>
            <a:r>
              <a:rPr lang="en-US" dirty="0"/>
              <a:t> </a:t>
            </a:r>
            <a:r>
              <a:rPr lang="en-US" dirty="0" err="1"/>
              <a:t>Fanni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Pécsi </a:t>
            </a:r>
            <a:r>
              <a:rPr lang="hu-HU" dirty="0" err="1"/>
              <a:t>Tudománye</a:t>
            </a:r>
            <a:r>
              <a:rPr lang="en-US" dirty="0" err="1"/>
              <a:t>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: </a:t>
            </a:r>
            <a:r>
              <a:rPr lang="en-US" dirty="0" err="1"/>
              <a:t>Meskó</a:t>
            </a:r>
            <a:r>
              <a:rPr lang="en-US" dirty="0"/>
              <a:t> Norbert 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580342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0819" y="1547026"/>
            <a:ext cx="10934968" cy="441876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Általános lélektan I.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000" b="1" dirty="0"/>
              <a:t>I. </a:t>
            </a:r>
            <a:r>
              <a:rPr lang="en-US" sz="3000" b="1" dirty="0" err="1"/>
              <a:t>helyezett</a:t>
            </a:r>
            <a:endParaRPr lang="hu-HU" sz="3000" b="1" dirty="0"/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AutoNum type="romanUcPeriod"/>
            </a:pPr>
            <a:endParaRPr lang="hu-HU" sz="3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Varga</a:t>
            </a:r>
            <a:r>
              <a:rPr lang="en-US" dirty="0"/>
              <a:t> </a:t>
            </a:r>
            <a:r>
              <a:rPr lang="en-US" dirty="0" err="1"/>
              <a:t>Zsófia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Budapesti</a:t>
            </a:r>
            <a:r>
              <a:rPr lang="en-US" dirty="0"/>
              <a:t> </a:t>
            </a:r>
            <a:r>
              <a:rPr lang="en-US" dirty="0" err="1"/>
              <a:t>Műszaki</a:t>
            </a:r>
            <a:r>
              <a:rPr lang="en-US" dirty="0"/>
              <a:t> </a:t>
            </a:r>
            <a:r>
              <a:rPr lang="hu-HU" dirty="0"/>
              <a:t>és Gazdaságtudományi </a:t>
            </a:r>
            <a:r>
              <a:rPr lang="en-US" dirty="0" err="1"/>
              <a:t>Egyetem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Németh Kornél 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491125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2963" y="1547026"/>
            <a:ext cx="11629748" cy="418876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Általános lélektan II.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000" b="1" dirty="0"/>
              <a:t>Különdíj: </a:t>
            </a:r>
            <a:r>
              <a:rPr lang="hu-HU" sz="3000" dirty="0"/>
              <a:t>az L-</a:t>
            </a:r>
            <a:r>
              <a:rPr lang="hu-HU" sz="3000" dirty="0" err="1"/>
              <a:t>soft</a:t>
            </a:r>
            <a:r>
              <a:rPr lang="hu-HU" sz="3000" dirty="0"/>
              <a:t> Zrt. 15.000 Ft értékű különdíja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Csörgő Blanka, Szőke Orsolya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Eötvös Loránd </a:t>
            </a:r>
            <a:r>
              <a:rPr lang="hu-HU" dirty="0" err="1"/>
              <a:t>Tudománye</a:t>
            </a:r>
            <a:r>
              <a:rPr lang="en-US" dirty="0" err="1"/>
              <a:t>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</a:t>
            </a:r>
            <a:r>
              <a:rPr lang="en-US" dirty="0" err="1"/>
              <a:t>Kaló</a:t>
            </a:r>
            <a:r>
              <a:rPr lang="en-US" dirty="0"/>
              <a:t> </a:t>
            </a:r>
            <a:r>
              <a:rPr lang="en-US" dirty="0" err="1"/>
              <a:t>Zsuzsa</a:t>
            </a:r>
            <a:endParaRPr lang="en-US" dirty="0"/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592141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4186" y="1554922"/>
            <a:ext cx="10961601" cy="489921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Általános lélektan II.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/>
              <a:t>III. </a:t>
            </a:r>
            <a:r>
              <a:rPr lang="hu-HU" sz="3000" b="1" dirty="0"/>
              <a:t>h</a:t>
            </a:r>
            <a:r>
              <a:rPr lang="en-US" sz="3000" b="1" dirty="0" err="1"/>
              <a:t>elyezett</a:t>
            </a:r>
            <a:endParaRPr lang="hu-HU" sz="3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3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Bali Cintia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Pécsi </a:t>
            </a:r>
            <a:r>
              <a:rPr lang="hu-HU" dirty="0" err="1"/>
              <a:t>Tudománye</a:t>
            </a:r>
            <a:r>
              <a:rPr lang="en-US" dirty="0" err="1"/>
              <a:t>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: </a:t>
            </a:r>
            <a:r>
              <a:rPr lang="en-US" dirty="0" err="1"/>
              <a:t>Zsidó</a:t>
            </a:r>
            <a:r>
              <a:rPr lang="en-US" dirty="0"/>
              <a:t> </a:t>
            </a:r>
            <a:r>
              <a:rPr lang="en-US" dirty="0" err="1"/>
              <a:t>András</a:t>
            </a:r>
            <a:r>
              <a:rPr lang="en-US" dirty="0"/>
              <a:t> Norbert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9515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9FB7313-EA63-45FE-A2D6-98F06EF2A26C}"/>
              </a:ext>
            </a:extLst>
          </p:cNvPr>
          <p:cNvSpPr txBox="1"/>
          <p:nvPr/>
        </p:nvSpPr>
        <p:spPr>
          <a:xfrm>
            <a:off x="186431" y="1475500"/>
            <a:ext cx="1181617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00" b="1" dirty="0"/>
              <a:t>Gyógypedagógia elméleti és történeti témakörei II. Tagozat</a:t>
            </a:r>
          </a:p>
          <a:p>
            <a:endParaRPr lang="hu-HU" sz="1600" b="1" dirty="0"/>
          </a:p>
          <a:p>
            <a:r>
              <a:rPr lang="hu-HU" sz="3000" b="1" dirty="0"/>
              <a:t>Különdíj: </a:t>
            </a:r>
            <a:r>
              <a:rPr lang="hu-HU" sz="3000" dirty="0"/>
              <a:t>Publikálási lehetőség a Neveléstudomány: Oktatás – Kutatás – Innováció folyóiratban; könyvajándék</a:t>
            </a:r>
          </a:p>
          <a:p>
            <a:endParaRPr lang="hu-HU" sz="3000" b="1" dirty="0"/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Ficzere Péter Botond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Szegedi Tudományegyetem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Témavezető: </a:t>
            </a:r>
            <a:r>
              <a:rPr lang="hu-HU" sz="2800" b="0" i="0" u="none" strike="noStrike" dirty="0" err="1">
                <a:solidFill>
                  <a:srgbClr val="000000"/>
                </a:solidFill>
                <a:effectLst/>
              </a:rPr>
              <a:t>Ladányi</a:t>
            </a: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 Lili</a:t>
            </a:r>
            <a:endParaRPr lang="hu-HU" sz="2800" dirty="0"/>
          </a:p>
          <a:p>
            <a:endParaRPr lang="hu-HU" sz="3400" b="1" dirty="0"/>
          </a:p>
        </p:txBody>
      </p:sp>
    </p:spTree>
    <p:extLst>
      <p:ext uri="{BB962C8B-B14F-4D97-AF65-F5344CB8AC3E}">
        <p14:creationId xmlns:p14="http://schemas.microsoft.com/office/powerpoint/2010/main" val="102672959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75208" y="1554922"/>
            <a:ext cx="10890579" cy="489921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Általános lélektan II. Tagozat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/>
              <a:t>III. </a:t>
            </a:r>
            <a:r>
              <a:rPr lang="hu-HU" sz="3000" b="1" dirty="0"/>
              <a:t>h</a:t>
            </a:r>
            <a:r>
              <a:rPr lang="en-US" sz="3000" b="1" dirty="0" err="1"/>
              <a:t>elyezett</a:t>
            </a:r>
            <a:endParaRPr lang="hu-HU" sz="3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3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Magyar Kornélia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Szegedi </a:t>
            </a:r>
            <a:r>
              <a:rPr lang="hu-HU" dirty="0" err="1"/>
              <a:t>Tudománye</a:t>
            </a:r>
            <a:r>
              <a:rPr lang="en-US" dirty="0" err="1"/>
              <a:t>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: </a:t>
            </a:r>
            <a:r>
              <a:rPr lang="en-US" dirty="0" err="1"/>
              <a:t>Sallay</a:t>
            </a:r>
            <a:r>
              <a:rPr lang="en-US" dirty="0"/>
              <a:t> Viola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469243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8574" y="1464816"/>
            <a:ext cx="11754035" cy="498932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Általános lélektan II.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/>
              <a:t>III. </a:t>
            </a:r>
            <a:r>
              <a:rPr lang="hu-HU" sz="3000" b="1" dirty="0"/>
              <a:t>h</a:t>
            </a:r>
            <a:r>
              <a:rPr lang="en-US" sz="3000" b="1" dirty="0" err="1"/>
              <a:t>elyezett</a:t>
            </a:r>
            <a:endParaRPr lang="hu-HU" sz="3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3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Szűcs Tamás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Eötvös Loránd </a:t>
            </a:r>
            <a:r>
              <a:rPr lang="hu-HU" dirty="0" err="1"/>
              <a:t>Tudománye</a:t>
            </a:r>
            <a:r>
              <a:rPr lang="en-US" dirty="0" err="1"/>
              <a:t>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:</a:t>
            </a:r>
            <a:r>
              <a:rPr lang="hu-HU" dirty="0"/>
              <a:t> </a:t>
            </a:r>
            <a:r>
              <a:rPr lang="en-US" dirty="0" err="1"/>
              <a:t>Krajcsi</a:t>
            </a:r>
            <a:r>
              <a:rPr lang="en-US" dirty="0"/>
              <a:t> Attila 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849530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2962" y="1547026"/>
            <a:ext cx="11647503" cy="329828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Általános lélektan II. Tagozat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b="1" dirty="0"/>
              <a:t>II. </a:t>
            </a:r>
            <a:r>
              <a:rPr lang="hu-HU" sz="3000" b="1" dirty="0"/>
              <a:t>h</a:t>
            </a:r>
            <a:r>
              <a:rPr lang="en-US" sz="3000" b="1" dirty="0" err="1"/>
              <a:t>elyezett</a:t>
            </a:r>
            <a:endParaRPr lang="hu-HU" sz="30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Horváth</a:t>
            </a:r>
            <a:r>
              <a:rPr lang="en-US" dirty="0"/>
              <a:t> </a:t>
            </a:r>
            <a:r>
              <a:rPr lang="en-US" dirty="0" err="1"/>
              <a:t>Szonja</a:t>
            </a:r>
            <a:r>
              <a:rPr lang="en-US" dirty="0"/>
              <a:t>, </a:t>
            </a:r>
            <a:r>
              <a:rPr lang="en-US" dirty="0" err="1"/>
              <a:t>Sarudi</a:t>
            </a:r>
            <a:r>
              <a:rPr lang="en-US" dirty="0"/>
              <a:t> </a:t>
            </a:r>
            <a:r>
              <a:rPr lang="en-US" dirty="0" err="1"/>
              <a:t>Mátyás</a:t>
            </a:r>
            <a:r>
              <a:rPr lang="en-US" dirty="0"/>
              <a:t>, </a:t>
            </a:r>
            <a:r>
              <a:rPr lang="en-US" dirty="0" err="1"/>
              <a:t>Székely</a:t>
            </a:r>
            <a:r>
              <a:rPr lang="en-US" dirty="0"/>
              <a:t> </a:t>
            </a:r>
            <a:r>
              <a:rPr lang="en-US" dirty="0" err="1"/>
              <a:t>Zsuzsa</a:t>
            </a:r>
            <a:endParaRPr lang="en-US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Eötvös Loránd </a:t>
            </a:r>
            <a:r>
              <a:rPr lang="hu-HU" dirty="0" err="1"/>
              <a:t>Tudománye</a:t>
            </a:r>
            <a:r>
              <a:rPr lang="en-US" dirty="0" err="1"/>
              <a:t>gyetem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: </a:t>
            </a:r>
            <a:r>
              <a:rPr lang="en-US" dirty="0" err="1"/>
              <a:t>Kovács</a:t>
            </a:r>
            <a:r>
              <a:rPr lang="en-US" dirty="0"/>
              <a:t> </a:t>
            </a:r>
            <a:r>
              <a:rPr lang="en-US" dirty="0" err="1"/>
              <a:t>Márton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971356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7452" y="1547025"/>
            <a:ext cx="11709647" cy="467337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3400" b="1" dirty="0"/>
              <a:t>Általános lélektan II. Tagozat</a:t>
            </a:r>
          </a:p>
          <a:p>
            <a:pPr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000" b="1" dirty="0"/>
              <a:t>I. </a:t>
            </a:r>
            <a:r>
              <a:rPr lang="en-US" sz="3000" b="1" dirty="0" err="1"/>
              <a:t>helyezett</a:t>
            </a:r>
            <a:r>
              <a:rPr lang="hu-HU" sz="3000" dirty="0"/>
              <a:t>, jutalma 1 </a:t>
            </a:r>
            <a:r>
              <a:rPr lang="en-US" sz="3000" dirty="0" err="1"/>
              <a:t>éves</a:t>
            </a:r>
            <a:r>
              <a:rPr lang="hu-HU" sz="3000" dirty="0"/>
              <a:t> ingyenes</a:t>
            </a:r>
            <a:r>
              <a:rPr lang="en-US" sz="3000" dirty="0"/>
              <a:t> online </a:t>
            </a:r>
            <a:r>
              <a:rPr lang="en-US" sz="3000" dirty="0" err="1"/>
              <a:t>hozzáférés</a:t>
            </a:r>
            <a:r>
              <a:rPr lang="en-US" sz="3000" dirty="0"/>
              <a:t> </a:t>
            </a:r>
            <a:r>
              <a:rPr lang="en-US" sz="3000" dirty="0" err="1"/>
              <a:t>az</a:t>
            </a:r>
            <a:r>
              <a:rPr lang="en-US" sz="3000" dirty="0"/>
              <a:t> </a:t>
            </a:r>
            <a:r>
              <a:rPr lang="en-US" sz="3000" dirty="0" err="1"/>
              <a:t>Akadémiai</a:t>
            </a:r>
            <a:r>
              <a:rPr lang="en-US" sz="3000" dirty="0"/>
              <a:t> </a:t>
            </a:r>
            <a:r>
              <a:rPr lang="en-US" sz="3000" dirty="0" err="1"/>
              <a:t>Kiadó</a:t>
            </a:r>
            <a:r>
              <a:rPr lang="en-US" sz="3000" dirty="0"/>
              <a:t> </a:t>
            </a:r>
            <a:r>
              <a:rPr lang="en-US" sz="3000" dirty="0" err="1"/>
              <a:t>összes</a:t>
            </a:r>
            <a:r>
              <a:rPr lang="en-US" sz="3000" dirty="0"/>
              <a:t> </a:t>
            </a:r>
            <a:r>
              <a:rPr lang="en-US" sz="3000" dirty="0" err="1"/>
              <a:t>pszichológiai</a:t>
            </a:r>
            <a:r>
              <a:rPr lang="en-US" sz="3000" dirty="0"/>
              <a:t> </a:t>
            </a:r>
            <a:r>
              <a:rPr lang="en-US" sz="3000" dirty="0" err="1"/>
              <a:t>témájú</a:t>
            </a:r>
            <a:r>
              <a:rPr lang="en-US" sz="3000" dirty="0"/>
              <a:t> </a:t>
            </a:r>
            <a:r>
              <a:rPr lang="en-US" sz="3000" dirty="0" err="1"/>
              <a:t>folyóirathoz</a:t>
            </a:r>
            <a:r>
              <a:rPr lang="en-US" sz="3000" dirty="0"/>
              <a:t>, </a:t>
            </a:r>
            <a:r>
              <a:rPr lang="en-US" sz="3000" dirty="0" err="1"/>
              <a:t>valamint</a:t>
            </a:r>
            <a:r>
              <a:rPr lang="en-US" sz="3000" dirty="0"/>
              <a:t> a </a:t>
            </a:r>
            <a:r>
              <a:rPr lang="en-US" sz="3000" dirty="0" err="1"/>
              <a:t>pályamunkából</a:t>
            </a:r>
            <a:r>
              <a:rPr lang="en-US" sz="3000" dirty="0"/>
              <a:t> </a:t>
            </a:r>
            <a:r>
              <a:rPr lang="en-US" sz="3000" dirty="0" err="1"/>
              <a:t>készült</a:t>
            </a:r>
            <a:r>
              <a:rPr lang="en-US" sz="3000" dirty="0"/>
              <a:t> </a:t>
            </a:r>
            <a:r>
              <a:rPr lang="en-US" sz="3000" dirty="0" err="1"/>
              <a:t>cikket</a:t>
            </a:r>
            <a:r>
              <a:rPr lang="hu-HU" sz="3000" dirty="0"/>
              <a:t>,</a:t>
            </a:r>
            <a:r>
              <a:rPr lang="en-US" sz="3000" dirty="0"/>
              <a:t> </a:t>
            </a:r>
            <a:r>
              <a:rPr lang="en-US" sz="3000" dirty="0" err="1"/>
              <a:t>amennyiben</a:t>
            </a:r>
            <a:r>
              <a:rPr lang="en-US" sz="3000" dirty="0"/>
              <a:t> </a:t>
            </a:r>
            <a:r>
              <a:rPr lang="en-US" sz="3000" dirty="0" err="1"/>
              <a:t>az</a:t>
            </a:r>
            <a:r>
              <a:rPr lang="en-US" sz="3000" dirty="0"/>
              <a:t> </a:t>
            </a:r>
            <a:r>
              <a:rPr lang="en-US" sz="3000" dirty="0" err="1"/>
              <a:t>Akadémiai</a:t>
            </a:r>
            <a:r>
              <a:rPr lang="en-US" sz="3000" dirty="0"/>
              <a:t> </a:t>
            </a:r>
            <a:r>
              <a:rPr lang="en-US" sz="3000" dirty="0" err="1"/>
              <a:t>Kiadó</a:t>
            </a:r>
            <a:r>
              <a:rPr lang="en-US" sz="3000" dirty="0"/>
              <a:t> </a:t>
            </a:r>
            <a:r>
              <a:rPr lang="en-US" sz="3000" dirty="0" err="1"/>
              <a:t>valamelyik</a:t>
            </a:r>
            <a:r>
              <a:rPr lang="en-US" sz="3000" dirty="0"/>
              <a:t> </a:t>
            </a:r>
            <a:r>
              <a:rPr lang="en-US" sz="3000" dirty="0" err="1"/>
              <a:t>folyóiratában</a:t>
            </a:r>
            <a:r>
              <a:rPr lang="en-US" sz="3000" dirty="0"/>
              <a:t> </a:t>
            </a:r>
            <a:r>
              <a:rPr lang="en-US" sz="3000" dirty="0" err="1"/>
              <a:t>elfogadják</a:t>
            </a:r>
            <a:r>
              <a:rPr lang="en-US" sz="3000" dirty="0"/>
              <a:t>, </a:t>
            </a:r>
            <a:r>
              <a:rPr lang="en-US" sz="3000" dirty="0" err="1"/>
              <a:t>akkor</a:t>
            </a:r>
            <a:r>
              <a:rPr lang="en-US" sz="3000" dirty="0"/>
              <a:t> </a:t>
            </a:r>
            <a:r>
              <a:rPr lang="en-US" sz="3000" dirty="0" err="1"/>
              <a:t>díjmentesen</a:t>
            </a:r>
            <a:r>
              <a:rPr lang="en-US" sz="3000" dirty="0"/>
              <a:t> </a:t>
            </a:r>
            <a:r>
              <a:rPr lang="en-US" sz="3000" dirty="0" err="1"/>
              <a:t>lehet</a:t>
            </a:r>
            <a:r>
              <a:rPr lang="en-US" sz="3000" dirty="0"/>
              <a:t> Open Access</a:t>
            </a:r>
            <a:r>
              <a:rPr lang="hu-HU" sz="3000" dirty="0"/>
              <a:t> közölni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Filep Lőrinc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Pázmány Péter Katolikus Egyetem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Gergely Anna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726704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7452" y="1473693"/>
            <a:ext cx="11817053" cy="525460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Fejlődéslélektan Tagozat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000" b="1" dirty="0"/>
              <a:t>Különdíj: </a:t>
            </a:r>
            <a:r>
              <a:rPr lang="hu-HU" sz="3000" dirty="0">
                <a:cs typeface="Times New Roman" panose="02020603050405020304" pitchFamily="18" charset="0"/>
              </a:rPr>
              <a:t>a</a:t>
            </a:r>
            <a:r>
              <a:rPr lang="hu-HU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Nyíregyházi Állatpark Nonprofit Kft. különdíja, 1 főre szóló belépő a Nyíregyházi Állatparkba, amihez a Nyíregyházi Egyetem az egyetemi Bessenyei Hotelben 1 éjszakát ajánl fel a különdíj nyertesének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3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 err="1"/>
              <a:t>Brezóczki</a:t>
            </a:r>
            <a:r>
              <a:rPr lang="hu-HU" dirty="0"/>
              <a:t> Bianka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Eötvös Loránd </a:t>
            </a:r>
            <a:r>
              <a:rPr lang="hu-HU" dirty="0" err="1"/>
              <a:t>Tudománye</a:t>
            </a:r>
            <a:r>
              <a:rPr lang="en-US" dirty="0" err="1"/>
              <a:t>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k: </a:t>
            </a:r>
            <a:r>
              <a:rPr lang="en-US" dirty="0" err="1"/>
              <a:t>Németh</a:t>
            </a:r>
            <a:r>
              <a:rPr lang="en-US" dirty="0"/>
              <a:t> </a:t>
            </a:r>
            <a:r>
              <a:rPr lang="en-US" dirty="0" err="1"/>
              <a:t>Dezső</a:t>
            </a:r>
            <a:r>
              <a:rPr lang="en-US" dirty="0"/>
              <a:t>, </a:t>
            </a:r>
            <a:r>
              <a:rPr lang="en-US" dirty="0" err="1"/>
              <a:t>Tóth-Fáber</a:t>
            </a:r>
            <a:r>
              <a:rPr lang="en-US" dirty="0"/>
              <a:t> </a:t>
            </a:r>
            <a:r>
              <a:rPr lang="en-US" dirty="0" err="1"/>
              <a:t>Eszter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430950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3064" y="1421757"/>
            <a:ext cx="11861441" cy="530654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Fejlődéslélektan Tagozat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000" b="1" dirty="0"/>
              <a:t>Különdíj: </a:t>
            </a:r>
            <a:r>
              <a:rPr lang="hu-HU" sz="3000" dirty="0"/>
              <a:t>a Magyar Pszichológiai Társaság által felajánlott könyvcsomag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 err="1"/>
              <a:t>Czinkóczki</a:t>
            </a:r>
            <a:r>
              <a:rPr lang="hu-HU" dirty="0"/>
              <a:t> Annamária, Homoki Adél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Károli</a:t>
            </a:r>
            <a:r>
              <a:rPr lang="en-US" dirty="0"/>
              <a:t> </a:t>
            </a:r>
            <a:r>
              <a:rPr lang="en-US" dirty="0" err="1"/>
              <a:t>Gáspár</a:t>
            </a:r>
            <a:r>
              <a:rPr lang="en-US" dirty="0"/>
              <a:t> </a:t>
            </a:r>
            <a:r>
              <a:rPr lang="en-US" dirty="0" err="1"/>
              <a:t>Református</a:t>
            </a:r>
            <a:r>
              <a:rPr lang="en-US" dirty="0"/>
              <a:t> </a:t>
            </a:r>
            <a:r>
              <a:rPr lang="en-US" dirty="0" err="1"/>
              <a:t>Egyetem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</a:t>
            </a:r>
            <a:r>
              <a:rPr lang="en-US" dirty="0" err="1"/>
              <a:t>Hadházi</a:t>
            </a:r>
            <a:r>
              <a:rPr lang="en-US" dirty="0"/>
              <a:t> </a:t>
            </a:r>
            <a:r>
              <a:rPr lang="en-US" dirty="0" err="1"/>
              <a:t>Éva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327362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1942" y="1393793"/>
            <a:ext cx="11852563" cy="533450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Fejlődéslélektan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000" b="1" dirty="0"/>
              <a:t>Különdíj: </a:t>
            </a:r>
            <a:r>
              <a:rPr lang="hu-HU" sz="3000" dirty="0"/>
              <a:t>publikálási lehetőség a Szegedi Tudományegyetem Pszichológia Intézetének gondozásában megjelenő Impulzus című szakmai lapban; könyvajándék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Járdaházi Evelyn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Pécsi</a:t>
            </a:r>
            <a:r>
              <a:rPr lang="en-US" dirty="0"/>
              <a:t> </a:t>
            </a:r>
            <a:r>
              <a:rPr lang="en-US" dirty="0" err="1"/>
              <a:t>Tudományegyetem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: </a:t>
            </a:r>
            <a:r>
              <a:rPr lang="en-US" dirty="0" err="1"/>
              <a:t>Varró-Horváth</a:t>
            </a:r>
            <a:r>
              <a:rPr lang="en-US" dirty="0"/>
              <a:t> </a:t>
            </a:r>
            <a:r>
              <a:rPr lang="en-US" dirty="0" err="1"/>
              <a:t>Diána</a:t>
            </a:r>
            <a:r>
              <a:rPr lang="en-US" dirty="0"/>
              <a:t> </a:t>
            </a:r>
            <a:r>
              <a:rPr lang="en-US" dirty="0" err="1"/>
              <a:t>Ágnes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724670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9697" y="1547025"/>
            <a:ext cx="10926090" cy="476995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Fejlődéslélektan Tagozat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/>
              <a:t>III. </a:t>
            </a:r>
            <a:r>
              <a:rPr lang="hu-HU" sz="3000" b="1" dirty="0"/>
              <a:t>h</a:t>
            </a:r>
            <a:r>
              <a:rPr lang="en-US" sz="3000" b="1" dirty="0" err="1"/>
              <a:t>elyezett</a:t>
            </a:r>
            <a:endParaRPr lang="hu-HU" sz="3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3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 err="1"/>
              <a:t>Bodócs</a:t>
            </a:r>
            <a:r>
              <a:rPr lang="hu-HU" dirty="0"/>
              <a:t> Dóra Luca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Eötvös Loránd </a:t>
            </a:r>
            <a:r>
              <a:rPr lang="hu-HU" dirty="0" err="1"/>
              <a:t>Tudománye</a:t>
            </a:r>
            <a:r>
              <a:rPr lang="en-US" dirty="0" err="1"/>
              <a:t>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: </a:t>
            </a:r>
            <a:r>
              <a:rPr lang="en-US" dirty="0" err="1"/>
              <a:t>Ragó</a:t>
            </a:r>
            <a:r>
              <a:rPr lang="en-US" dirty="0"/>
              <a:t> </a:t>
            </a:r>
            <a:r>
              <a:rPr lang="en-US" dirty="0" err="1"/>
              <a:t>Anett</a:t>
            </a: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32607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75208" y="1519413"/>
            <a:ext cx="11656380" cy="4797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400" b="1" dirty="0"/>
              <a:t>Fejlődéslélektan Tagozat</a:t>
            </a:r>
          </a:p>
          <a:p>
            <a:endParaRPr lang="hu-HU" sz="16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3000" b="1" dirty="0"/>
              <a:t>III.</a:t>
            </a:r>
            <a:r>
              <a:rPr lang="hu-HU" sz="3000" b="1" dirty="0"/>
              <a:t> h</a:t>
            </a:r>
            <a:r>
              <a:rPr lang="en-US" sz="3000" b="1" dirty="0" err="1"/>
              <a:t>elyezett</a:t>
            </a:r>
            <a:r>
              <a:rPr lang="hu-HU" sz="3000" dirty="0"/>
              <a:t>, jutalma a Michelin vállalat 25.000 Ft értékű pénzjutalma</a:t>
            </a:r>
          </a:p>
          <a:p>
            <a:pPr>
              <a:lnSpc>
                <a:spcPct val="100000"/>
              </a:lnSpc>
            </a:pPr>
            <a:endParaRPr lang="hu-HU" sz="3000" dirty="0"/>
          </a:p>
          <a:p>
            <a:pPr>
              <a:lnSpc>
                <a:spcPct val="100000"/>
              </a:lnSpc>
            </a:pPr>
            <a:r>
              <a:rPr lang="hu-HU" dirty="0"/>
              <a:t>Lukácsi Tünde</a:t>
            </a:r>
          </a:p>
          <a:p>
            <a:pPr>
              <a:lnSpc>
                <a:spcPct val="100000"/>
              </a:lnSpc>
            </a:pPr>
            <a:r>
              <a:rPr lang="hu-HU" dirty="0"/>
              <a:t>Pécsi </a:t>
            </a:r>
            <a:r>
              <a:rPr lang="hu-HU" dirty="0" err="1"/>
              <a:t>Tudománye</a:t>
            </a:r>
            <a:r>
              <a:rPr lang="en-US" dirty="0" err="1"/>
              <a:t>gyetem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err="1"/>
              <a:t>Témavezető</a:t>
            </a:r>
            <a:r>
              <a:rPr lang="en-US" dirty="0"/>
              <a:t>: </a:t>
            </a:r>
            <a:r>
              <a:rPr lang="en-US" dirty="0" err="1"/>
              <a:t>Pohárnok</a:t>
            </a:r>
            <a:r>
              <a:rPr lang="en-US" dirty="0"/>
              <a:t> Melinda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476616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4086" y="1547025"/>
            <a:ext cx="10881702" cy="395579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Fejlődéslélektan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/>
              <a:t>II. </a:t>
            </a:r>
            <a:r>
              <a:rPr lang="en-US" sz="3000" b="1" dirty="0" err="1"/>
              <a:t>helyezett</a:t>
            </a:r>
            <a:endParaRPr lang="hu-HU" sz="3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3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Gergelics</a:t>
            </a:r>
            <a:r>
              <a:rPr lang="en-US" dirty="0"/>
              <a:t> </a:t>
            </a:r>
            <a:r>
              <a:rPr lang="en-US" dirty="0" err="1"/>
              <a:t>Noémi</a:t>
            </a:r>
            <a:r>
              <a:rPr lang="en-US" dirty="0"/>
              <a:t>, </a:t>
            </a:r>
            <a:r>
              <a:rPr lang="en-US" dirty="0" err="1"/>
              <a:t>Orbán</a:t>
            </a:r>
            <a:r>
              <a:rPr lang="en-US" dirty="0"/>
              <a:t> Rebeka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Pécsi </a:t>
            </a:r>
            <a:r>
              <a:rPr lang="hu-HU" dirty="0" err="1"/>
              <a:t>Tudománye</a:t>
            </a:r>
            <a:r>
              <a:rPr lang="en-US" dirty="0" err="1"/>
              <a:t>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: </a:t>
            </a:r>
            <a:r>
              <a:rPr lang="en-US" dirty="0" err="1"/>
              <a:t>Lábadi</a:t>
            </a:r>
            <a:r>
              <a:rPr lang="en-US" dirty="0"/>
              <a:t> Beatrix, </a:t>
            </a:r>
            <a:r>
              <a:rPr lang="en-US" dirty="0" err="1"/>
              <a:t>Arató</a:t>
            </a:r>
            <a:r>
              <a:rPr lang="en-US" dirty="0"/>
              <a:t> </a:t>
            </a:r>
            <a:r>
              <a:rPr lang="en-US" dirty="0" err="1"/>
              <a:t>Nikolett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4324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9FB7313-EA63-45FE-A2D6-98F06EF2A26C}"/>
              </a:ext>
            </a:extLst>
          </p:cNvPr>
          <p:cNvSpPr txBox="1"/>
          <p:nvPr/>
        </p:nvSpPr>
        <p:spPr>
          <a:xfrm>
            <a:off x="186431" y="1475500"/>
            <a:ext cx="1181617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00" b="1" dirty="0"/>
              <a:t>Gyógypedagógia elméleti és történeti témakörei II. Tagozat</a:t>
            </a:r>
          </a:p>
          <a:p>
            <a:endParaRPr lang="hu-HU" sz="1600" b="1" dirty="0"/>
          </a:p>
          <a:p>
            <a:r>
              <a:rPr lang="hu-HU" sz="3000" b="1" dirty="0"/>
              <a:t>Különdíj: </a:t>
            </a:r>
            <a:r>
              <a:rPr lang="hu-HU" sz="3000" dirty="0">
                <a:cs typeface="Times New Roman" panose="02020603050405020304" pitchFamily="18" charset="0"/>
              </a:rPr>
              <a:t>a</a:t>
            </a:r>
            <a:r>
              <a:rPr lang="hu-HU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Nyíregyházi Állatpark Nonprofit Kft. különdíja, 1 főre szóló belépő a Nyíregyházi Állatparkba, amihez a Nyíregyházi Egyetem az egyetemi Bessenyei Hotelben 1 éjszakát ajánl fel a különdíj nyertesének</a:t>
            </a:r>
          </a:p>
          <a:p>
            <a:endParaRPr lang="hu-HU" sz="3000" b="1" dirty="0"/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Kiss Albert Botondné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Debreceni Egyetem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Témavezető: Pető Ildikó</a:t>
            </a:r>
            <a:endParaRPr lang="hu-HU" sz="2800" dirty="0"/>
          </a:p>
          <a:p>
            <a:endParaRPr lang="hu-HU" sz="3400" b="1" dirty="0"/>
          </a:p>
        </p:txBody>
      </p:sp>
    </p:spTree>
    <p:extLst>
      <p:ext uri="{BB962C8B-B14F-4D97-AF65-F5344CB8AC3E}">
        <p14:creationId xmlns:p14="http://schemas.microsoft.com/office/powerpoint/2010/main" val="240611366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6330" y="1447061"/>
            <a:ext cx="11745157" cy="496136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Fejlődéslélektan Tagozat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b="1" dirty="0"/>
              <a:t>I. </a:t>
            </a:r>
            <a:r>
              <a:rPr lang="en-US" sz="3000" b="1" dirty="0" err="1"/>
              <a:t>helyezett</a:t>
            </a:r>
            <a:r>
              <a:rPr lang="hu-HU" sz="3000" dirty="0"/>
              <a:t>,</a:t>
            </a:r>
            <a:r>
              <a:rPr lang="en-US" sz="3000" dirty="0"/>
              <a:t> </a:t>
            </a:r>
            <a:r>
              <a:rPr lang="hu-HU" sz="3000" dirty="0"/>
              <a:t>jutalma 1 </a:t>
            </a:r>
            <a:r>
              <a:rPr lang="en-US" sz="3000" dirty="0" err="1"/>
              <a:t>éves</a:t>
            </a:r>
            <a:r>
              <a:rPr lang="hu-HU" sz="3000" dirty="0"/>
              <a:t> ingyenes</a:t>
            </a:r>
            <a:r>
              <a:rPr lang="en-US" sz="3000" dirty="0"/>
              <a:t> online </a:t>
            </a:r>
            <a:r>
              <a:rPr lang="en-US" sz="3000" dirty="0" err="1"/>
              <a:t>hozzáférés</a:t>
            </a:r>
            <a:r>
              <a:rPr lang="en-US" sz="3000" dirty="0"/>
              <a:t> </a:t>
            </a:r>
            <a:r>
              <a:rPr lang="en-US" sz="3000" dirty="0" err="1"/>
              <a:t>az</a:t>
            </a:r>
            <a:r>
              <a:rPr lang="en-US" sz="3000" dirty="0"/>
              <a:t> </a:t>
            </a:r>
            <a:r>
              <a:rPr lang="en-US" sz="3000" dirty="0" err="1"/>
              <a:t>Akadémiai</a:t>
            </a:r>
            <a:r>
              <a:rPr lang="en-US" sz="3000" dirty="0"/>
              <a:t> </a:t>
            </a:r>
            <a:r>
              <a:rPr lang="en-US" sz="3000" dirty="0" err="1"/>
              <a:t>Kiadó</a:t>
            </a:r>
            <a:r>
              <a:rPr lang="en-US" sz="3000" dirty="0"/>
              <a:t> </a:t>
            </a:r>
            <a:r>
              <a:rPr lang="en-US" sz="3000" dirty="0" err="1"/>
              <a:t>összes</a:t>
            </a:r>
            <a:r>
              <a:rPr lang="en-US" sz="3000" dirty="0"/>
              <a:t> </a:t>
            </a:r>
            <a:r>
              <a:rPr lang="en-US" sz="3000" dirty="0" err="1"/>
              <a:t>pszichológiai</a:t>
            </a:r>
            <a:r>
              <a:rPr lang="en-US" sz="3000" dirty="0"/>
              <a:t> </a:t>
            </a:r>
            <a:r>
              <a:rPr lang="en-US" sz="3000" dirty="0" err="1"/>
              <a:t>témájú</a:t>
            </a:r>
            <a:r>
              <a:rPr lang="en-US" sz="3000" dirty="0"/>
              <a:t> </a:t>
            </a:r>
            <a:r>
              <a:rPr lang="en-US" sz="3000" dirty="0" err="1"/>
              <a:t>folyóirathoz</a:t>
            </a:r>
            <a:r>
              <a:rPr lang="en-US" sz="3000" dirty="0"/>
              <a:t>, </a:t>
            </a:r>
            <a:r>
              <a:rPr lang="en-US" sz="3000" dirty="0" err="1"/>
              <a:t>valamint</a:t>
            </a:r>
            <a:r>
              <a:rPr lang="en-US" sz="3000" dirty="0"/>
              <a:t> a </a:t>
            </a:r>
            <a:r>
              <a:rPr lang="en-US" sz="3000" dirty="0" err="1"/>
              <a:t>pályamunkából</a:t>
            </a:r>
            <a:r>
              <a:rPr lang="en-US" sz="3000" dirty="0"/>
              <a:t> </a:t>
            </a:r>
            <a:r>
              <a:rPr lang="en-US" sz="3000" dirty="0" err="1"/>
              <a:t>készült</a:t>
            </a:r>
            <a:r>
              <a:rPr lang="en-US" sz="3000" dirty="0"/>
              <a:t> </a:t>
            </a:r>
            <a:r>
              <a:rPr lang="en-US" sz="3000" dirty="0" err="1"/>
              <a:t>cikket</a:t>
            </a:r>
            <a:r>
              <a:rPr lang="hu-HU" sz="3000" dirty="0"/>
              <a:t>,</a:t>
            </a:r>
            <a:r>
              <a:rPr lang="en-US" sz="3000" dirty="0"/>
              <a:t> </a:t>
            </a:r>
            <a:r>
              <a:rPr lang="en-US" sz="3000" dirty="0" err="1"/>
              <a:t>amennyiben</a:t>
            </a:r>
            <a:r>
              <a:rPr lang="en-US" sz="3000" dirty="0"/>
              <a:t> </a:t>
            </a:r>
            <a:r>
              <a:rPr lang="en-US" sz="3000" dirty="0" err="1"/>
              <a:t>az</a:t>
            </a:r>
            <a:r>
              <a:rPr lang="en-US" sz="3000" dirty="0"/>
              <a:t> </a:t>
            </a:r>
            <a:r>
              <a:rPr lang="en-US" sz="3000" dirty="0" err="1"/>
              <a:t>Akadémiai</a:t>
            </a:r>
            <a:r>
              <a:rPr lang="en-US" sz="3000" dirty="0"/>
              <a:t> </a:t>
            </a:r>
            <a:r>
              <a:rPr lang="en-US" sz="3000" dirty="0" err="1"/>
              <a:t>Kiadó</a:t>
            </a:r>
            <a:r>
              <a:rPr lang="en-US" sz="3000" dirty="0"/>
              <a:t> </a:t>
            </a:r>
            <a:r>
              <a:rPr lang="en-US" sz="3000" dirty="0" err="1"/>
              <a:t>valamelyik</a:t>
            </a:r>
            <a:r>
              <a:rPr lang="en-US" sz="3000" dirty="0"/>
              <a:t> </a:t>
            </a:r>
            <a:r>
              <a:rPr lang="en-US" sz="3000" dirty="0" err="1"/>
              <a:t>folyóiratában</a:t>
            </a:r>
            <a:r>
              <a:rPr lang="en-US" sz="3000" dirty="0"/>
              <a:t> </a:t>
            </a:r>
            <a:r>
              <a:rPr lang="en-US" sz="3000" dirty="0" err="1"/>
              <a:t>elfogadják</a:t>
            </a:r>
            <a:r>
              <a:rPr lang="en-US" sz="3000" dirty="0"/>
              <a:t>, </a:t>
            </a:r>
            <a:r>
              <a:rPr lang="en-US" sz="3000" dirty="0" err="1"/>
              <a:t>akkor</a:t>
            </a:r>
            <a:r>
              <a:rPr lang="en-US" sz="3000" dirty="0"/>
              <a:t> </a:t>
            </a:r>
            <a:r>
              <a:rPr lang="en-US" sz="3000" dirty="0" err="1"/>
              <a:t>díjmentesen</a:t>
            </a:r>
            <a:r>
              <a:rPr lang="en-US" sz="3000" dirty="0"/>
              <a:t> </a:t>
            </a:r>
            <a:r>
              <a:rPr lang="en-US" sz="3000" dirty="0" err="1"/>
              <a:t>lehet</a:t>
            </a:r>
            <a:r>
              <a:rPr lang="en-US" sz="3000" dirty="0"/>
              <a:t> Open Access</a:t>
            </a:r>
            <a:r>
              <a:rPr lang="hu-HU" sz="3000" dirty="0"/>
              <a:t> közölni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Kispál Anna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Eötvös Loránd </a:t>
            </a:r>
            <a:r>
              <a:rPr lang="hu-HU" dirty="0" err="1"/>
              <a:t>Tudománye</a:t>
            </a:r>
            <a:r>
              <a:rPr lang="en-US" dirty="0" err="1"/>
              <a:t>gyetem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Oláh Katalin 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85665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1841" y="1563802"/>
            <a:ext cx="11674136" cy="451607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Pedagógiai pszichológia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000" b="1" dirty="0"/>
              <a:t>Különdíj: </a:t>
            </a:r>
            <a:r>
              <a:rPr lang="hu-HU" sz="3000" dirty="0"/>
              <a:t>a Kiss Árpád Konferencián való részvétel, továbbá jutalma a Nyíregyházi Egyetem által felajánlott könyvcsomag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3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 err="1"/>
              <a:t>Paczur</a:t>
            </a:r>
            <a:r>
              <a:rPr lang="hu-HU" dirty="0"/>
              <a:t> Hanna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Pécsi </a:t>
            </a:r>
            <a:r>
              <a:rPr lang="hu-HU" dirty="0" err="1"/>
              <a:t>Tudománye</a:t>
            </a:r>
            <a:r>
              <a:rPr lang="en-US" dirty="0" err="1"/>
              <a:t>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k</a:t>
            </a:r>
            <a:r>
              <a:rPr lang="en-US" dirty="0"/>
              <a:t>: </a:t>
            </a:r>
            <a:r>
              <a:rPr lang="en-US" dirty="0" err="1"/>
              <a:t>Varró-Horváth</a:t>
            </a:r>
            <a:r>
              <a:rPr lang="en-US" dirty="0"/>
              <a:t> </a:t>
            </a:r>
            <a:r>
              <a:rPr lang="en-US" dirty="0" err="1"/>
              <a:t>Diána</a:t>
            </a:r>
            <a:r>
              <a:rPr lang="en-US" dirty="0"/>
              <a:t>, </a:t>
            </a:r>
            <a:r>
              <a:rPr lang="en-US" dirty="0" err="1"/>
              <a:t>Bernáth</a:t>
            </a:r>
            <a:r>
              <a:rPr lang="en-US" dirty="0"/>
              <a:t> László</a:t>
            </a:r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33678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9596" y="1547025"/>
            <a:ext cx="11523216" cy="373385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Pedagógiai pszichológia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/>
              <a:t>III. </a:t>
            </a:r>
            <a:r>
              <a:rPr lang="hu-HU" sz="3000" b="1" dirty="0"/>
              <a:t>h</a:t>
            </a:r>
            <a:r>
              <a:rPr lang="en-US" sz="3000" b="1" dirty="0" err="1"/>
              <a:t>elyezett</a:t>
            </a:r>
            <a:endParaRPr lang="hu-HU" sz="3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3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F. Tóth Blanka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Károli</a:t>
            </a:r>
            <a:r>
              <a:rPr lang="en-US" dirty="0"/>
              <a:t> </a:t>
            </a:r>
            <a:r>
              <a:rPr lang="en-US" dirty="0" err="1"/>
              <a:t>Gáspár</a:t>
            </a:r>
            <a:r>
              <a:rPr lang="en-US" dirty="0"/>
              <a:t> </a:t>
            </a:r>
            <a:r>
              <a:rPr lang="en-US" dirty="0" err="1"/>
              <a:t>Református</a:t>
            </a:r>
            <a:r>
              <a:rPr lang="en-US" dirty="0"/>
              <a:t> </a:t>
            </a:r>
            <a:r>
              <a:rPr lang="en-US" dirty="0" err="1"/>
              <a:t>Egyetem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: </a:t>
            </a:r>
            <a:r>
              <a:rPr lang="en-US" dirty="0" err="1"/>
              <a:t>Földi</a:t>
            </a:r>
            <a:r>
              <a:rPr lang="en-US" dirty="0"/>
              <a:t> Rita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84841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9697" y="1547025"/>
            <a:ext cx="11594237" cy="423100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Pedagógiai pszichológia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/>
              <a:t>II. </a:t>
            </a:r>
            <a:r>
              <a:rPr lang="en-US" sz="3000" b="1" dirty="0" err="1"/>
              <a:t>Helyezett</a:t>
            </a:r>
            <a:endParaRPr lang="hu-HU" sz="3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3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Györffy</a:t>
            </a:r>
            <a:r>
              <a:rPr lang="en-US" dirty="0"/>
              <a:t> </a:t>
            </a:r>
            <a:r>
              <a:rPr lang="en-US" dirty="0" err="1"/>
              <a:t>Márton</a:t>
            </a:r>
            <a:r>
              <a:rPr lang="en-US" dirty="0"/>
              <a:t>, </a:t>
            </a:r>
            <a:r>
              <a:rPr lang="en-US" dirty="0" err="1"/>
              <a:t>Kalotaszegi</a:t>
            </a:r>
            <a:r>
              <a:rPr lang="en-US" dirty="0"/>
              <a:t> </a:t>
            </a:r>
            <a:r>
              <a:rPr lang="en-US" dirty="0" err="1"/>
              <a:t>Sára</a:t>
            </a:r>
            <a:r>
              <a:rPr lang="en-US" dirty="0"/>
              <a:t>, Sipos </a:t>
            </a:r>
            <a:r>
              <a:rPr lang="en-US" dirty="0" err="1"/>
              <a:t>Adrienn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Károli</a:t>
            </a:r>
            <a:r>
              <a:rPr lang="en-US" dirty="0"/>
              <a:t> </a:t>
            </a:r>
            <a:r>
              <a:rPr lang="en-US" dirty="0" err="1"/>
              <a:t>Gáspár</a:t>
            </a:r>
            <a:r>
              <a:rPr lang="en-US" dirty="0"/>
              <a:t> </a:t>
            </a:r>
            <a:r>
              <a:rPr lang="en-US" dirty="0" err="1"/>
              <a:t>Református</a:t>
            </a:r>
            <a:r>
              <a:rPr lang="en-US" dirty="0"/>
              <a:t> </a:t>
            </a:r>
            <a:r>
              <a:rPr lang="en-US" dirty="0" err="1"/>
              <a:t>Egyetem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: </a:t>
            </a:r>
            <a:r>
              <a:rPr lang="en-US" dirty="0" err="1"/>
              <a:t>Vargha</a:t>
            </a:r>
            <a:r>
              <a:rPr lang="en-US" dirty="0"/>
              <a:t> </a:t>
            </a:r>
            <a:r>
              <a:rPr lang="en-US" dirty="0" err="1"/>
              <a:t>András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331974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63984" y="1547025"/>
            <a:ext cx="10801803" cy="376936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Pedagógiai pszichológia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000" b="1" dirty="0"/>
              <a:t>I. </a:t>
            </a:r>
            <a:r>
              <a:rPr lang="en-US" sz="3000" b="1" dirty="0" err="1"/>
              <a:t>helyezett</a:t>
            </a:r>
            <a:endParaRPr lang="hu-HU" sz="3000" b="1" dirty="0"/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AutoNum type="romanUcPeriod"/>
            </a:pPr>
            <a:endParaRPr lang="hu-HU" sz="3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Karai</a:t>
            </a:r>
            <a:r>
              <a:rPr lang="en-US" dirty="0"/>
              <a:t> </a:t>
            </a:r>
            <a:r>
              <a:rPr lang="en-US" dirty="0" err="1"/>
              <a:t>Virág</a:t>
            </a:r>
            <a:r>
              <a:rPr lang="en-US" dirty="0"/>
              <a:t> </a:t>
            </a:r>
            <a:r>
              <a:rPr lang="en-US" dirty="0" err="1"/>
              <a:t>Júlia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Károli</a:t>
            </a:r>
            <a:r>
              <a:rPr lang="en-US" dirty="0"/>
              <a:t> </a:t>
            </a:r>
            <a:r>
              <a:rPr lang="en-US" dirty="0" err="1"/>
              <a:t>Gáspár</a:t>
            </a:r>
            <a:r>
              <a:rPr lang="en-US" dirty="0"/>
              <a:t> </a:t>
            </a:r>
            <a:r>
              <a:rPr lang="en-US" dirty="0" err="1"/>
              <a:t>Református</a:t>
            </a:r>
            <a:r>
              <a:rPr lang="en-US" dirty="0"/>
              <a:t> </a:t>
            </a:r>
            <a:r>
              <a:rPr lang="en-US" dirty="0" err="1"/>
              <a:t>Egyetem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</a:t>
            </a:r>
            <a:r>
              <a:rPr lang="hu-HU" dirty="0" err="1"/>
              <a:t>Koltói</a:t>
            </a:r>
            <a:r>
              <a:rPr lang="hu-HU" dirty="0"/>
              <a:t> Lilla 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711724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9596" y="1519412"/>
            <a:ext cx="11754909" cy="503886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Személyiséglélektan I.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000" b="1" dirty="0"/>
              <a:t>Különdíj: </a:t>
            </a:r>
            <a:r>
              <a:rPr lang="hu-HU" sz="3000" dirty="0"/>
              <a:t>a Nyíregyházi Egyetem által felajánlott könyvcsomag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Horváth Patrícia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Eötvös Loránd </a:t>
            </a:r>
            <a:r>
              <a:rPr lang="hu-HU" dirty="0" err="1"/>
              <a:t>Tudománye</a:t>
            </a:r>
            <a:r>
              <a:rPr lang="en-US" dirty="0" err="1"/>
              <a:t>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: Reinhardt Melinda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860487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9596" y="1519412"/>
            <a:ext cx="11754909" cy="503886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Személyiséglélektan I.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000" b="1" dirty="0"/>
              <a:t>Különdíj: </a:t>
            </a:r>
            <a:r>
              <a:rPr lang="hu-HU" sz="3000" dirty="0"/>
              <a:t>a Nyíregyházi Egyetem által felajánlott könyvcsomag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Sóvágó Lilla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Budapesti Műszaki és Gazdaságtudományi E</a:t>
            </a:r>
            <a:r>
              <a:rPr lang="en-US" dirty="0" err="1"/>
              <a:t>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 </a:t>
            </a:r>
            <a:r>
              <a:rPr lang="en-US" dirty="0" err="1"/>
              <a:t>tanár</a:t>
            </a:r>
            <a:r>
              <a:rPr lang="en-US" dirty="0"/>
              <a:t>: Nagy </a:t>
            </a:r>
            <a:r>
              <a:rPr lang="en-US" dirty="0" err="1"/>
              <a:t>Eszter</a:t>
            </a:r>
            <a:r>
              <a:rPr lang="en-US" dirty="0"/>
              <a:t> 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8964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9596" y="1519412"/>
            <a:ext cx="11754909" cy="503886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Személyiséglélektan I.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000" b="1" dirty="0"/>
              <a:t>Különdíj: </a:t>
            </a:r>
            <a:r>
              <a:rPr lang="hu-HU" sz="3000" dirty="0"/>
              <a:t>a Tárnok Zsanett által felajánlott Mindennapi Pszichológia könyvcsomag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Tóth Noémi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Pázmány Péter Katolikus Egyetem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</a:t>
            </a:r>
            <a:r>
              <a:rPr lang="en-US" dirty="0"/>
              <a:t> </a:t>
            </a:r>
            <a:r>
              <a:rPr lang="en-US" dirty="0" err="1"/>
              <a:t>Hargitai</a:t>
            </a:r>
            <a:r>
              <a:rPr lang="en-US" dirty="0"/>
              <a:t> Rita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907536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9495" y="1547026"/>
            <a:ext cx="11505460" cy="329828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Személyiséglélektan I.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/>
              <a:t>III. </a:t>
            </a:r>
            <a:r>
              <a:rPr lang="hu-HU" sz="3000" b="1" dirty="0"/>
              <a:t>h</a:t>
            </a:r>
            <a:r>
              <a:rPr lang="en-US" sz="3000" b="1" dirty="0" err="1"/>
              <a:t>elyezett</a:t>
            </a:r>
            <a:endParaRPr lang="hu-HU" sz="3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3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 err="1"/>
              <a:t>Vikor</a:t>
            </a:r>
            <a:r>
              <a:rPr lang="hu-HU" dirty="0"/>
              <a:t> Fanni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Eötvös Loránd </a:t>
            </a:r>
            <a:r>
              <a:rPr lang="hu-HU" dirty="0" err="1"/>
              <a:t>Tudománye</a:t>
            </a:r>
            <a:r>
              <a:rPr lang="en-US" dirty="0" err="1"/>
              <a:t>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: </a:t>
            </a:r>
            <a:r>
              <a:rPr lang="en-US" dirty="0" err="1"/>
              <a:t>Kasos</a:t>
            </a:r>
            <a:r>
              <a:rPr lang="en-US" dirty="0"/>
              <a:t> </a:t>
            </a:r>
            <a:r>
              <a:rPr lang="en-US" dirty="0" err="1"/>
              <a:t>Krisztián</a:t>
            </a:r>
            <a:r>
              <a:rPr lang="en-US" dirty="0"/>
              <a:t> 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146934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75208" y="1547026"/>
            <a:ext cx="11647503" cy="329828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Személyiséglélektan I.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/>
              <a:t>II. </a:t>
            </a:r>
            <a:r>
              <a:rPr lang="hu-HU" sz="3000" b="1" dirty="0"/>
              <a:t>h</a:t>
            </a:r>
            <a:r>
              <a:rPr lang="en-US" sz="3000" b="1" dirty="0" err="1"/>
              <a:t>elyezett</a:t>
            </a:r>
            <a:endParaRPr lang="hu-HU" sz="3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3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Kollerits</a:t>
            </a:r>
            <a:r>
              <a:rPr lang="en-US" dirty="0"/>
              <a:t> Eliza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Pázmány Péter Katolikus Egyetem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: </a:t>
            </a:r>
            <a:r>
              <a:rPr lang="en-US" dirty="0" err="1"/>
              <a:t>Matuszka</a:t>
            </a:r>
            <a:r>
              <a:rPr lang="en-US" dirty="0"/>
              <a:t> </a:t>
            </a:r>
            <a:r>
              <a:rPr lang="en-US" dirty="0" err="1"/>
              <a:t>Balázs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7876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9FB7313-EA63-45FE-A2D6-98F06EF2A26C}"/>
              </a:ext>
            </a:extLst>
          </p:cNvPr>
          <p:cNvSpPr txBox="1"/>
          <p:nvPr/>
        </p:nvSpPr>
        <p:spPr>
          <a:xfrm>
            <a:off x="186431" y="1475500"/>
            <a:ext cx="1181617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00" b="1" dirty="0"/>
              <a:t>Gyógypedagógia elméleti és történeti témakörei II. Tagozat</a:t>
            </a:r>
          </a:p>
          <a:p>
            <a:endParaRPr lang="hu-HU" sz="1600" b="1" dirty="0"/>
          </a:p>
          <a:p>
            <a:r>
              <a:rPr lang="hu-HU" sz="3000" b="1" dirty="0"/>
              <a:t>Különdíj:</a:t>
            </a:r>
            <a:r>
              <a:rPr lang="hu-HU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Nyíregyházi Állatpark Nonprofit Kft. különdíja, 1 főre szóló belépő a Nyíregyházi Állatparkba, amihez a Nyíregyházi Egyetem az egyetemi Bessenyei Hotelben 1 éjszakát ajánl fel a különdíj nyertesének</a:t>
            </a:r>
          </a:p>
          <a:p>
            <a:endParaRPr lang="hu-HU" sz="3000" b="1" dirty="0"/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Koltai Blanka Sára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Szegedi Tudományegyetem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Témavezetők: </a:t>
            </a:r>
            <a:r>
              <a:rPr lang="hu-HU" sz="2800" b="0" i="0" u="none" strike="noStrike" dirty="0" err="1">
                <a:solidFill>
                  <a:srgbClr val="000000"/>
                </a:solidFill>
                <a:effectLst/>
              </a:rPr>
              <a:t>Devosa</a:t>
            </a: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 Iván, Tiszai Luca</a:t>
            </a:r>
            <a:endParaRPr lang="hu-HU" sz="2800" dirty="0"/>
          </a:p>
          <a:p>
            <a:endParaRPr lang="hu-HU" sz="3400" b="1" dirty="0"/>
          </a:p>
        </p:txBody>
      </p:sp>
    </p:spTree>
    <p:extLst>
      <p:ext uri="{BB962C8B-B14F-4D97-AF65-F5344CB8AC3E}">
        <p14:creationId xmlns:p14="http://schemas.microsoft.com/office/powerpoint/2010/main" val="25463684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2963" y="1510537"/>
            <a:ext cx="11611992" cy="485216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Személyiséglélektan I.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/>
              <a:t>I. </a:t>
            </a:r>
            <a:r>
              <a:rPr lang="en-US" sz="3000" b="1" dirty="0" err="1"/>
              <a:t>helyezett</a:t>
            </a:r>
            <a:r>
              <a:rPr lang="hu-HU" sz="3000" dirty="0"/>
              <a:t>, jutalma 1 </a:t>
            </a:r>
            <a:r>
              <a:rPr lang="en-US" sz="3000" dirty="0" err="1"/>
              <a:t>éves</a:t>
            </a:r>
            <a:r>
              <a:rPr lang="hu-HU" sz="3000" dirty="0"/>
              <a:t> ingyenes</a:t>
            </a:r>
            <a:r>
              <a:rPr lang="en-US" sz="3000" dirty="0"/>
              <a:t> online </a:t>
            </a:r>
            <a:r>
              <a:rPr lang="en-US" sz="3000" dirty="0" err="1"/>
              <a:t>hozzáférés</a:t>
            </a:r>
            <a:r>
              <a:rPr lang="en-US" sz="3000" dirty="0"/>
              <a:t> </a:t>
            </a:r>
            <a:r>
              <a:rPr lang="en-US" sz="3000" dirty="0" err="1"/>
              <a:t>az</a:t>
            </a:r>
            <a:r>
              <a:rPr lang="en-US" sz="3000" dirty="0"/>
              <a:t> </a:t>
            </a:r>
            <a:r>
              <a:rPr lang="en-US" sz="3000" dirty="0" err="1"/>
              <a:t>Akadémiai</a:t>
            </a:r>
            <a:r>
              <a:rPr lang="en-US" sz="3000" dirty="0"/>
              <a:t> </a:t>
            </a:r>
            <a:r>
              <a:rPr lang="en-US" sz="3000" dirty="0" err="1"/>
              <a:t>Kiadó</a:t>
            </a:r>
            <a:r>
              <a:rPr lang="en-US" sz="3000" dirty="0"/>
              <a:t> </a:t>
            </a:r>
            <a:r>
              <a:rPr lang="en-US" sz="3000" dirty="0" err="1"/>
              <a:t>összes</a:t>
            </a:r>
            <a:r>
              <a:rPr lang="en-US" sz="3000" dirty="0"/>
              <a:t> </a:t>
            </a:r>
            <a:r>
              <a:rPr lang="en-US" sz="3000" dirty="0" err="1"/>
              <a:t>pszichológiai</a:t>
            </a:r>
            <a:r>
              <a:rPr lang="en-US" sz="3000" dirty="0"/>
              <a:t> </a:t>
            </a:r>
            <a:r>
              <a:rPr lang="en-US" sz="3000" dirty="0" err="1"/>
              <a:t>témájú</a:t>
            </a:r>
            <a:r>
              <a:rPr lang="en-US" sz="3000" dirty="0"/>
              <a:t> </a:t>
            </a:r>
            <a:r>
              <a:rPr lang="en-US" sz="3000" dirty="0" err="1"/>
              <a:t>folyóirathoz</a:t>
            </a:r>
            <a:r>
              <a:rPr lang="en-US" sz="3000" dirty="0"/>
              <a:t>, </a:t>
            </a:r>
            <a:r>
              <a:rPr lang="en-US" sz="3000" dirty="0" err="1"/>
              <a:t>valamint</a:t>
            </a:r>
            <a:r>
              <a:rPr lang="en-US" sz="3000" dirty="0"/>
              <a:t> a </a:t>
            </a:r>
            <a:r>
              <a:rPr lang="en-US" sz="3000" dirty="0" err="1"/>
              <a:t>pályamunkából</a:t>
            </a:r>
            <a:r>
              <a:rPr lang="en-US" sz="3000" dirty="0"/>
              <a:t> </a:t>
            </a:r>
            <a:r>
              <a:rPr lang="en-US" sz="3000" dirty="0" err="1"/>
              <a:t>készült</a:t>
            </a:r>
            <a:r>
              <a:rPr lang="en-US" sz="3000" dirty="0"/>
              <a:t> </a:t>
            </a:r>
            <a:r>
              <a:rPr lang="en-US" sz="3000" dirty="0" err="1"/>
              <a:t>cikket</a:t>
            </a:r>
            <a:r>
              <a:rPr lang="hu-HU" sz="3000" dirty="0"/>
              <a:t>,</a:t>
            </a:r>
            <a:r>
              <a:rPr lang="en-US" sz="3000" dirty="0"/>
              <a:t> </a:t>
            </a:r>
            <a:r>
              <a:rPr lang="en-US" sz="3000" dirty="0" err="1"/>
              <a:t>amennyiben</a:t>
            </a:r>
            <a:r>
              <a:rPr lang="en-US" sz="3000" dirty="0"/>
              <a:t> </a:t>
            </a:r>
            <a:r>
              <a:rPr lang="en-US" sz="3000" dirty="0" err="1"/>
              <a:t>az</a:t>
            </a:r>
            <a:r>
              <a:rPr lang="en-US" sz="3000" dirty="0"/>
              <a:t> </a:t>
            </a:r>
            <a:r>
              <a:rPr lang="en-US" sz="3000" dirty="0" err="1"/>
              <a:t>Akadémiai</a:t>
            </a:r>
            <a:r>
              <a:rPr lang="en-US" sz="3000" dirty="0"/>
              <a:t> </a:t>
            </a:r>
            <a:r>
              <a:rPr lang="en-US" sz="3000" dirty="0" err="1"/>
              <a:t>Kiadó</a:t>
            </a:r>
            <a:r>
              <a:rPr lang="en-US" sz="3000" dirty="0"/>
              <a:t> </a:t>
            </a:r>
            <a:r>
              <a:rPr lang="en-US" sz="3000" dirty="0" err="1"/>
              <a:t>valamelyik</a:t>
            </a:r>
            <a:r>
              <a:rPr lang="en-US" sz="3000" dirty="0"/>
              <a:t> </a:t>
            </a:r>
            <a:r>
              <a:rPr lang="en-US" sz="3000" dirty="0" err="1"/>
              <a:t>folyóiratában</a:t>
            </a:r>
            <a:r>
              <a:rPr lang="en-US" sz="3000" dirty="0"/>
              <a:t> </a:t>
            </a:r>
            <a:r>
              <a:rPr lang="en-US" sz="3000" dirty="0" err="1"/>
              <a:t>elfogadják</a:t>
            </a:r>
            <a:r>
              <a:rPr lang="en-US" sz="3000" dirty="0"/>
              <a:t>, </a:t>
            </a:r>
            <a:r>
              <a:rPr lang="en-US" sz="3000" dirty="0" err="1"/>
              <a:t>akkor</a:t>
            </a:r>
            <a:r>
              <a:rPr lang="en-US" sz="3000" dirty="0"/>
              <a:t> </a:t>
            </a:r>
            <a:r>
              <a:rPr lang="en-US" sz="3000" dirty="0" err="1"/>
              <a:t>díjmentesen</a:t>
            </a:r>
            <a:r>
              <a:rPr lang="en-US" sz="3000" dirty="0"/>
              <a:t> </a:t>
            </a:r>
            <a:r>
              <a:rPr lang="en-US" sz="3000" dirty="0" err="1"/>
              <a:t>lehet</a:t>
            </a:r>
            <a:r>
              <a:rPr lang="en-US" sz="3000" dirty="0"/>
              <a:t> Open Access</a:t>
            </a:r>
            <a:r>
              <a:rPr lang="hu-HU" sz="3000" dirty="0"/>
              <a:t> közölni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Szabó Dominik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Károli</a:t>
            </a:r>
            <a:r>
              <a:rPr lang="en-US" dirty="0"/>
              <a:t> </a:t>
            </a:r>
            <a:r>
              <a:rPr lang="en-US" dirty="0" err="1"/>
              <a:t>Gáspár</a:t>
            </a:r>
            <a:r>
              <a:rPr lang="en-US" dirty="0"/>
              <a:t> </a:t>
            </a:r>
            <a:r>
              <a:rPr lang="en-US" dirty="0" err="1"/>
              <a:t>Református</a:t>
            </a:r>
            <a:r>
              <a:rPr lang="en-US" dirty="0"/>
              <a:t> </a:t>
            </a:r>
            <a:r>
              <a:rPr lang="en-US" dirty="0" err="1"/>
              <a:t>Egyetem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Rózsa Sándor 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540349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6228" y="1455938"/>
            <a:ext cx="11585359" cy="499820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Személyiséglélektan II. Tagozat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000" b="1" dirty="0"/>
              <a:t>Különdíj: </a:t>
            </a:r>
            <a:r>
              <a:rPr lang="hu-HU" sz="3000" dirty="0"/>
              <a:t>a Z-</a:t>
            </a:r>
            <a:r>
              <a:rPr lang="hu-HU" sz="3000" dirty="0" err="1"/>
              <a:t>press</a:t>
            </a:r>
            <a:r>
              <a:rPr lang="hu-HU" sz="3000" dirty="0"/>
              <a:t> kiadó által felajánlott könyv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Horváth András Áron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Szegedi Tudományegyetem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</a:t>
            </a:r>
            <a:r>
              <a:rPr lang="en-US" dirty="0" err="1"/>
              <a:t>Szokolszy</a:t>
            </a:r>
            <a:r>
              <a:rPr lang="en-US" dirty="0"/>
              <a:t> </a:t>
            </a:r>
            <a:r>
              <a:rPr lang="en-US" dirty="0" err="1"/>
              <a:t>Ágnes</a:t>
            </a: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069434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6228" y="1455938"/>
            <a:ext cx="11585359" cy="499820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Személyiséglélektan II. Tagozat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000" b="1" dirty="0"/>
              <a:t>Különdíj: </a:t>
            </a:r>
            <a:r>
              <a:rPr lang="hu-HU" sz="3000" dirty="0"/>
              <a:t>a Magyar Pszichológiai Társaság által felajánlott könyvcsomag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Kemény Viktor Márton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Pécsi Tudományegyetem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: </a:t>
            </a:r>
            <a:r>
              <a:rPr lang="en-US" dirty="0" err="1"/>
              <a:t>Bandi</a:t>
            </a:r>
            <a:r>
              <a:rPr lang="en-US" dirty="0"/>
              <a:t> </a:t>
            </a:r>
            <a:r>
              <a:rPr lang="en-US" dirty="0" err="1"/>
              <a:t>Szabolcs</a:t>
            </a:r>
            <a:r>
              <a:rPr lang="en-US" dirty="0"/>
              <a:t> 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221088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6228" y="1455938"/>
            <a:ext cx="11585359" cy="499820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Személyiséglélektan II.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000" b="1" dirty="0"/>
              <a:t>Különdíj: </a:t>
            </a:r>
            <a:r>
              <a:rPr lang="hu-HU" sz="3000" dirty="0"/>
              <a:t>a Nyíregyházi Egyetem által felajánlott könyvcsomag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Tóth Johanna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Újvidéki Egyetem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</a:t>
            </a:r>
            <a:r>
              <a:rPr lang="en-US" dirty="0"/>
              <a:t>Grabovac </a:t>
            </a:r>
            <a:r>
              <a:rPr lang="en-US" dirty="0" err="1"/>
              <a:t>Beáta</a:t>
            </a:r>
            <a:r>
              <a:rPr lang="en-US" dirty="0"/>
              <a:t> </a:t>
            </a:r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070195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5107" y="1547026"/>
            <a:ext cx="11505460" cy="329828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Személyiséglélektan II.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/>
              <a:t>III. </a:t>
            </a:r>
            <a:r>
              <a:rPr lang="hu-HU" sz="3000" b="1" dirty="0"/>
              <a:t>h</a:t>
            </a:r>
            <a:r>
              <a:rPr lang="en-US" sz="3000" b="1" dirty="0" err="1"/>
              <a:t>elyezett</a:t>
            </a:r>
            <a:endParaRPr lang="hu-HU" sz="3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3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Vadon Nikolett Beáta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Eötvös Loránd </a:t>
            </a:r>
            <a:r>
              <a:rPr lang="hu-HU" dirty="0" err="1"/>
              <a:t>Tudománye</a:t>
            </a:r>
            <a:r>
              <a:rPr lang="en-US" dirty="0" err="1"/>
              <a:t>gyetem</a:t>
            </a:r>
            <a:r>
              <a:rPr lang="en-US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: </a:t>
            </a:r>
            <a:r>
              <a:rPr lang="en-US" dirty="0" err="1"/>
              <a:t>Pigniczkiné</a:t>
            </a:r>
            <a:r>
              <a:rPr lang="en-US" dirty="0"/>
              <a:t> </a:t>
            </a:r>
            <a:r>
              <a:rPr lang="en-US" dirty="0" err="1"/>
              <a:t>Rigó</a:t>
            </a:r>
            <a:r>
              <a:rPr lang="en-US" dirty="0"/>
              <a:t> Adrien 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95702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7452" y="1547025"/>
            <a:ext cx="10908335" cy="39926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Személyiséglélektan II.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/>
              <a:t>II. </a:t>
            </a:r>
            <a:r>
              <a:rPr lang="hu-HU" sz="3000" b="1" dirty="0"/>
              <a:t>h</a:t>
            </a:r>
            <a:r>
              <a:rPr lang="en-US" sz="3000" b="1" dirty="0" err="1"/>
              <a:t>elyezett</a:t>
            </a:r>
            <a:endParaRPr lang="hu-HU" sz="3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3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Székely</a:t>
            </a:r>
            <a:r>
              <a:rPr lang="en-US" dirty="0"/>
              <a:t> </a:t>
            </a:r>
            <a:r>
              <a:rPr lang="en-US" dirty="0" err="1"/>
              <a:t>Ágota</a:t>
            </a:r>
            <a:r>
              <a:rPr lang="en-US" dirty="0"/>
              <a:t>, </a:t>
            </a:r>
            <a:r>
              <a:rPr lang="en-US" dirty="0" err="1"/>
              <a:t>Székely</a:t>
            </a:r>
            <a:r>
              <a:rPr lang="en-US" dirty="0"/>
              <a:t> Ilona </a:t>
            </a:r>
            <a:r>
              <a:rPr lang="en-US" dirty="0" err="1"/>
              <a:t>Zsófia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Károli</a:t>
            </a:r>
            <a:r>
              <a:rPr lang="en-US" dirty="0"/>
              <a:t> </a:t>
            </a:r>
            <a:r>
              <a:rPr lang="en-US" dirty="0" err="1"/>
              <a:t>Gáspár</a:t>
            </a:r>
            <a:r>
              <a:rPr lang="en-US" dirty="0"/>
              <a:t> </a:t>
            </a:r>
            <a:r>
              <a:rPr lang="en-US" dirty="0" err="1"/>
              <a:t>Református</a:t>
            </a:r>
            <a:r>
              <a:rPr lang="en-US" dirty="0"/>
              <a:t> </a:t>
            </a:r>
            <a:r>
              <a:rPr lang="en-US" dirty="0" err="1"/>
              <a:t>Egyetem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: </a:t>
            </a:r>
            <a:r>
              <a:rPr lang="en-US" dirty="0" err="1"/>
              <a:t>Rózsa</a:t>
            </a:r>
            <a:r>
              <a:rPr lang="en-US" dirty="0"/>
              <a:t> </a:t>
            </a:r>
            <a:r>
              <a:rPr lang="en-US" dirty="0" err="1"/>
              <a:t>Sándor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791530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4085" y="1547025"/>
            <a:ext cx="10881702" cy="374406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Személyiséglélektan II.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/>
              <a:t>I. </a:t>
            </a:r>
            <a:r>
              <a:rPr lang="en-US" sz="3000" b="1" dirty="0" err="1"/>
              <a:t>helyezett</a:t>
            </a:r>
            <a:endParaRPr lang="hu-HU" sz="3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3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Szekeres </a:t>
            </a:r>
            <a:r>
              <a:rPr lang="en-US" dirty="0" err="1"/>
              <a:t>Tamás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Pázmány Péter Katolikus Egyetem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Hargitai Rita 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692276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37351" y="1528290"/>
            <a:ext cx="11737154" cy="488013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Szociálpszichológia I.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000" b="1" dirty="0"/>
              <a:t>Különdíj: </a:t>
            </a:r>
            <a:r>
              <a:rPr lang="hu-HU" sz="3000" dirty="0"/>
              <a:t>a Magyar Pszichológiai Társaság által felajánlott könyvcsomag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3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Kovács Dorina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Pázmány Péter Katolikus Egyetem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k</a:t>
            </a:r>
            <a:r>
              <a:rPr lang="en-US" dirty="0"/>
              <a:t>: </a:t>
            </a:r>
            <a:r>
              <a:rPr lang="en-US" dirty="0" err="1"/>
              <a:t>Faragó</a:t>
            </a:r>
            <a:r>
              <a:rPr lang="en-US" dirty="0"/>
              <a:t> Laura, </a:t>
            </a:r>
            <a:r>
              <a:rPr lang="en-US" dirty="0" err="1"/>
              <a:t>Kengyel</a:t>
            </a:r>
            <a:r>
              <a:rPr lang="en-US" dirty="0"/>
              <a:t> </a:t>
            </a:r>
            <a:r>
              <a:rPr lang="en-US" dirty="0" err="1"/>
              <a:t>Judit</a:t>
            </a:r>
            <a:r>
              <a:rPr lang="en-US" dirty="0"/>
              <a:t> Gabriella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65263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1942" y="1448392"/>
            <a:ext cx="11852563" cy="496003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Szociálpszichológia I. Tagozat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000" b="1" dirty="0"/>
              <a:t>Különdíj: </a:t>
            </a:r>
            <a:r>
              <a:rPr lang="hu-HU" sz="3000" dirty="0"/>
              <a:t>az Eötvös Loránd Tudományegyetem Pedagógiai és Pszichológiai Kar Alkalmazott Pszichológia folyóiratában publikációs lehetőség és könyvcsomag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Zsámbok Emese-Mária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 err="1"/>
              <a:t>Babeș</a:t>
            </a:r>
            <a:r>
              <a:rPr lang="hu-HU" dirty="0"/>
              <a:t>-Bolyai Tudományegyetem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k</a:t>
            </a:r>
            <a:r>
              <a:rPr lang="en-US" dirty="0"/>
              <a:t>: </a:t>
            </a:r>
            <a:r>
              <a:rPr lang="en-US" dirty="0" err="1"/>
              <a:t>Barta</a:t>
            </a:r>
            <a:r>
              <a:rPr lang="en-US" dirty="0"/>
              <a:t> Andrea, </a:t>
            </a:r>
            <a:r>
              <a:rPr lang="en-US" dirty="0" err="1"/>
              <a:t>Szamosközi</a:t>
            </a:r>
            <a:r>
              <a:rPr lang="en-US" dirty="0"/>
              <a:t> </a:t>
            </a:r>
            <a:r>
              <a:rPr lang="en-US" dirty="0" err="1"/>
              <a:t>István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733233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9596" y="1547025"/>
            <a:ext cx="11549849" cy="367171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Szociálpszichológia I. Tagozat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b="1" dirty="0"/>
              <a:t>II. </a:t>
            </a:r>
            <a:r>
              <a:rPr lang="hu-HU" sz="3000" b="1" dirty="0"/>
              <a:t>h</a:t>
            </a:r>
            <a:r>
              <a:rPr lang="en-US" sz="3000" b="1" dirty="0" err="1"/>
              <a:t>elyezett</a:t>
            </a:r>
            <a:endParaRPr lang="hu-HU" sz="30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Postáné</a:t>
            </a:r>
            <a:r>
              <a:rPr lang="en-US" dirty="0"/>
              <a:t> </a:t>
            </a:r>
            <a:r>
              <a:rPr lang="en-US" dirty="0" err="1"/>
              <a:t>Török</a:t>
            </a:r>
            <a:r>
              <a:rPr lang="en-US" dirty="0"/>
              <a:t> Regina</a:t>
            </a:r>
            <a:endParaRPr lang="en-US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Károli</a:t>
            </a:r>
            <a:r>
              <a:rPr lang="en-US" dirty="0"/>
              <a:t> </a:t>
            </a:r>
            <a:r>
              <a:rPr lang="en-US" dirty="0" err="1"/>
              <a:t>Gáspár</a:t>
            </a:r>
            <a:r>
              <a:rPr lang="en-US" dirty="0"/>
              <a:t> </a:t>
            </a:r>
            <a:r>
              <a:rPr lang="en-US" dirty="0" err="1"/>
              <a:t>Református</a:t>
            </a:r>
            <a:r>
              <a:rPr lang="en-US" dirty="0"/>
              <a:t> </a:t>
            </a:r>
            <a:r>
              <a:rPr lang="en-US" dirty="0" err="1"/>
              <a:t>Egyetem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: Kiss </a:t>
            </a:r>
            <a:r>
              <a:rPr lang="en-US" dirty="0" err="1"/>
              <a:t>Paszkál</a:t>
            </a:r>
            <a:r>
              <a:rPr lang="en-US" dirty="0"/>
              <a:t> 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0304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9FB7313-EA63-45FE-A2D6-98F06EF2A26C}"/>
              </a:ext>
            </a:extLst>
          </p:cNvPr>
          <p:cNvSpPr txBox="1"/>
          <p:nvPr/>
        </p:nvSpPr>
        <p:spPr>
          <a:xfrm>
            <a:off x="186431" y="1475500"/>
            <a:ext cx="1181617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400" b="1" dirty="0"/>
              <a:t>Gyógypedagógia elméleti és történeti témakörei II. Tagozat</a:t>
            </a:r>
          </a:p>
          <a:p>
            <a:endParaRPr lang="hu-HU" sz="1600" b="1" dirty="0"/>
          </a:p>
          <a:p>
            <a:r>
              <a:rPr lang="hu-HU" sz="3000" b="1" dirty="0"/>
              <a:t>III. helyezett</a:t>
            </a:r>
            <a:r>
              <a:rPr lang="hu-HU" sz="3000" dirty="0"/>
              <a:t>, jutalma publikálási lehetőség az </a:t>
            </a:r>
            <a:r>
              <a:rPr lang="hu-HU" sz="3000" dirty="0" err="1"/>
              <a:t>Acta</a:t>
            </a:r>
            <a:r>
              <a:rPr lang="hu-HU" sz="3000" dirty="0"/>
              <a:t> </a:t>
            </a:r>
            <a:r>
              <a:rPr lang="hu-HU" sz="3000" dirty="0" err="1"/>
              <a:t>Academiae</a:t>
            </a:r>
            <a:r>
              <a:rPr lang="hu-HU" sz="3000" dirty="0"/>
              <a:t> </a:t>
            </a:r>
            <a:r>
              <a:rPr lang="hu-HU" sz="3000" dirty="0" err="1"/>
              <a:t>Nyiregyhaziensis</a:t>
            </a:r>
            <a:r>
              <a:rPr lang="hu-HU" sz="3000" dirty="0"/>
              <a:t> kiadványban</a:t>
            </a:r>
            <a:endParaRPr lang="hu-HU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sz="3000" b="1" dirty="0"/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Váradi Alexandra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dirty="0"/>
              <a:t>Kaposvári Egyetem</a:t>
            </a:r>
          </a:p>
          <a:p>
            <a:pPr marL="230400" indent="-230400"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Témavezető: </a:t>
            </a:r>
            <a:r>
              <a:rPr lang="hu-HU" sz="2800" dirty="0" err="1">
                <a:solidFill>
                  <a:srgbClr val="000000"/>
                </a:solidFill>
              </a:rPr>
              <a:t>D</a:t>
            </a:r>
            <a:r>
              <a:rPr lang="hu-HU" sz="2800" b="0" i="0" u="none" strike="noStrike" dirty="0" err="1">
                <a:solidFill>
                  <a:srgbClr val="000000"/>
                </a:solidFill>
                <a:effectLst/>
              </a:rPr>
              <a:t>iBlasio</a:t>
            </a:r>
            <a:r>
              <a:rPr lang="hu-HU" sz="2800" b="0" i="0" u="none" strike="noStrike" dirty="0">
                <a:solidFill>
                  <a:srgbClr val="000000"/>
                </a:solidFill>
                <a:effectLst/>
              </a:rPr>
              <a:t> Barbara</a:t>
            </a:r>
            <a:endParaRPr lang="hu-HU" sz="2800" dirty="0"/>
          </a:p>
          <a:p>
            <a:endParaRPr lang="hu-HU" sz="3400" b="1" dirty="0"/>
          </a:p>
        </p:txBody>
      </p:sp>
    </p:spTree>
    <p:extLst>
      <p:ext uri="{BB962C8B-B14F-4D97-AF65-F5344CB8AC3E}">
        <p14:creationId xmlns:p14="http://schemas.microsoft.com/office/powerpoint/2010/main" val="364101934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2862" y="1547025"/>
            <a:ext cx="11523216" cy="371610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Szociálpszichológia I. Tagozat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b="1" dirty="0"/>
              <a:t>I. </a:t>
            </a:r>
            <a:r>
              <a:rPr lang="en-US" sz="3000" b="1" dirty="0" err="1"/>
              <a:t>helyezett</a:t>
            </a:r>
            <a:endParaRPr lang="hu-HU" sz="30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Hermann </a:t>
            </a:r>
            <a:r>
              <a:rPr lang="en-US" dirty="0" err="1"/>
              <a:t>Zsombor</a:t>
            </a:r>
            <a:r>
              <a:rPr lang="en-US" dirty="0"/>
              <a:t>, </a:t>
            </a:r>
            <a:r>
              <a:rPr lang="en-US" dirty="0" err="1"/>
              <a:t>Parti</a:t>
            </a:r>
            <a:r>
              <a:rPr lang="en-US" dirty="0"/>
              <a:t> </a:t>
            </a:r>
            <a:r>
              <a:rPr lang="en-US" dirty="0" err="1"/>
              <a:t>Benedek</a:t>
            </a:r>
            <a:endParaRPr lang="en-US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Károli</a:t>
            </a:r>
            <a:r>
              <a:rPr lang="en-US" dirty="0"/>
              <a:t> </a:t>
            </a:r>
            <a:r>
              <a:rPr lang="en-US" dirty="0" err="1"/>
              <a:t>Gáspár</a:t>
            </a:r>
            <a:r>
              <a:rPr lang="en-US" dirty="0"/>
              <a:t> </a:t>
            </a:r>
            <a:r>
              <a:rPr lang="en-US" dirty="0" err="1"/>
              <a:t>Református</a:t>
            </a:r>
            <a:r>
              <a:rPr lang="en-US" dirty="0"/>
              <a:t> </a:t>
            </a:r>
            <a:r>
              <a:rPr lang="en-US" dirty="0" err="1"/>
              <a:t>Egyetem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Kiss Paszkál 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537325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75208" y="1473693"/>
            <a:ext cx="11799297" cy="493472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Szociálpszichológia II.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hu-HU" sz="17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000" b="1" dirty="0"/>
              <a:t>Különdíj: </a:t>
            </a:r>
            <a:r>
              <a:rPr lang="hu-HU" sz="3000" dirty="0"/>
              <a:t>a Magyar Pszichológiai Társaság által felajánlott könyvcsomag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hu-HU" sz="3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Győri </a:t>
            </a:r>
            <a:r>
              <a:rPr lang="hu-HU" dirty="0" err="1"/>
              <a:t>Tessza</a:t>
            </a:r>
            <a:r>
              <a:rPr lang="hu-HU" dirty="0"/>
              <a:t> Regina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Kaposvári Munkácsy Mihály Gimnázium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: </a:t>
            </a:r>
            <a:r>
              <a:rPr lang="en-US" dirty="0" err="1"/>
              <a:t>Keresztesné</a:t>
            </a:r>
            <a:r>
              <a:rPr lang="en-US" dirty="0"/>
              <a:t> </a:t>
            </a:r>
            <a:r>
              <a:rPr lang="en-US" dirty="0" err="1"/>
              <a:t>Földes</a:t>
            </a:r>
            <a:r>
              <a:rPr lang="en-US" dirty="0"/>
              <a:t> Anita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549901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75208" y="1473693"/>
            <a:ext cx="11799297" cy="493472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Szociálpszichológia II.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000" b="1" dirty="0"/>
              <a:t>Különdíj: </a:t>
            </a:r>
            <a:r>
              <a:rPr lang="hu-HU" sz="3000" dirty="0"/>
              <a:t>a Z-</a:t>
            </a:r>
            <a:r>
              <a:rPr lang="hu-HU" sz="3000" dirty="0" err="1"/>
              <a:t>press</a:t>
            </a:r>
            <a:r>
              <a:rPr lang="hu-HU" sz="3000" dirty="0"/>
              <a:t> kiadó által felajánlott könyv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 err="1"/>
              <a:t>Labos</a:t>
            </a:r>
            <a:r>
              <a:rPr lang="hu-HU" dirty="0"/>
              <a:t> Júlia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Károli</a:t>
            </a:r>
            <a:r>
              <a:rPr lang="en-US" dirty="0"/>
              <a:t> </a:t>
            </a:r>
            <a:r>
              <a:rPr lang="en-US" dirty="0" err="1"/>
              <a:t>Gáspár</a:t>
            </a:r>
            <a:r>
              <a:rPr lang="en-US" dirty="0"/>
              <a:t> </a:t>
            </a:r>
            <a:r>
              <a:rPr lang="en-US" dirty="0" err="1"/>
              <a:t>Református</a:t>
            </a:r>
            <a:r>
              <a:rPr lang="en-US" dirty="0"/>
              <a:t> </a:t>
            </a:r>
            <a:r>
              <a:rPr lang="en-US" dirty="0" err="1"/>
              <a:t>Egyetem</a:t>
            </a:r>
            <a:endParaRPr lang="hu-HU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: </a:t>
            </a:r>
            <a:r>
              <a:rPr lang="en-US" dirty="0" err="1"/>
              <a:t>Koltói</a:t>
            </a:r>
            <a:r>
              <a:rPr lang="en-US" dirty="0"/>
              <a:t> Lilla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049481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9596" y="1547025"/>
            <a:ext cx="10846191" cy="3724979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Szociálpszichológia II. Tagozat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b="1" dirty="0"/>
              <a:t>III. </a:t>
            </a:r>
            <a:r>
              <a:rPr lang="hu-HU" sz="3000" b="1" dirty="0"/>
              <a:t>h</a:t>
            </a:r>
            <a:r>
              <a:rPr lang="en-US" sz="3000" b="1" dirty="0" err="1"/>
              <a:t>elyezett</a:t>
            </a:r>
            <a:endParaRPr lang="hu-HU" sz="30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Rayman Judit</a:t>
            </a:r>
            <a:endParaRPr lang="en-US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Pécsi </a:t>
            </a:r>
            <a:r>
              <a:rPr lang="hu-HU" dirty="0" err="1"/>
              <a:t>Tudománye</a:t>
            </a:r>
            <a:r>
              <a:rPr lang="en-US" dirty="0" err="1"/>
              <a:t>gyetem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: </a:t>
            </a:r>
            <a:r>
              <a:rPr lang="en-US" dirty="0" err="1"/>
              <a:t>Serdült</a:t>
            </a:r>
            <a:r>
              <a:rPr lang="en-US" dirty="0"/>
              <a:t> </a:t>
            </a:r>
            <a:r>
              <a:rPr lang="en-US" dirty="0" err="1"/>
              <a:t>Sára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41505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6330" y="1547026"/>
            <a:ext cx="11665258" cy="371743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400" b="1" dirty="0"/>
              <a:t>Szociálpszichológia II. Tagozat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/>
              <a:t>II. </a:t>
            </a:r>
            <a:r>
              <a:rPr lang="hu-HU" sz="3000" b="1" dirty="0"/>
              <a:t>h</a:t>
            </a:r>
            <a:r>
              <a:rPr lang="en-US" sz="3000" b="1" dirty="0" err="1"/>
              <a:t>elyezett</a:t>
            </a:r>
            <a:endParaRPr lang="hu-HU" sz="3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3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Héjja</a:t>
            </a:r>
            <a:r>
              <a:rPr lang="en-US" dirty="0"/>
              <a:t> </a:t>
            </a:r>
            <a:r>
              <a:rPr lang="en-US" dirty="0" err="1"/>
              <a:t>Fruzsina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Debreceni Egyetem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en-US" dirty="0"/>
              <a:t>: </a:t>
            </a:r>
            <a:r>
              <a:rPr lang="en-US" dirty="0" err="1"/>
              <a:t>Molnárné</a:t>
            </a:r>
            <a:r>
              <a:rPr lang="hu-HU" dirty="0"/>
              <a:t> </a:t>
            </a:r>
            <a:r>
              <a:rPr lang="en-US" dirty="0" err="1"/>
              <a:t>Kovács</a:t>
            </a:r>
            <a:r>
              <a:rPr lang="en-US" dirty="0"/>
              <a:t> </a:t>
            </a:r>
            <a:r>
              <a:rPr lang="en-US" dirty="0" err="1"/>
              <a:t>Judit</a:t>
            </a:r>
            <a:r>
              <a:rPr lang="en-US" dirty="0"/>
              <a:t> 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64657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8474" y="1547026"/>
            <a:ext cx="11558726" cy="329828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Szociálpszichológia II. Tagozat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b="1" dirty="0"/>
              <a:t>I. </a:t>
            </a:r>
            <a:r>
              <a:rPr lang="en-US" sz="3000" b="1" dirty="0" err="1"/>
              <a:t>helyezett</a:t>
            </a:r>
            <a:endParaRPr lang="hu-HU" sz="30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Raptis</a:t>
            </a:r>
            <a:r>
              <a:rPr lang="en-US" dirty="0"/>
              <a:t> </a:t>
            </a:r>
            <a:r>
              <a:rPr lang="en-US" dirty="0" err="1"/>
              <a:t>András</a:t>
            </a:r>
            <a:r>
              <a:rPr lang="en-US" dirty="0"/>
              <a:t> </a:t>
            </a:r>
            <a:r>
              <a:rPr lang="en-US" dirty="0" err="1"/>
              <a:t>Joannis</a:t>
            </a:r>
            <a:r>
              <a:rPr lang="en-US" dirty="0"/>
              <a:t>, </a:t>
            </a:r>
            <a:r>
              <a:rPr lang="en-US" dirty="0" err="1"/>
              <a:t>Szebik</a:t>
            </a:r>
            <a:r>
              <a:rPr lang="en-US" dirty="0"/>
              <a:t> Anna</a:t>
            </a:r>
            <a:endParaRPr lang="en-US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Eötvös Loránd </a:t>
            </a:r>
            <a:r>
              <a:rPr lang="hu-HU" dirty="0" err="1"/>
              <a:t>Tudománye</a:t>
            </a:r>
            <a:r>
              <a:rPr lang="en-US" dirty="0" err="1"/>
              <a:t>gyetem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Ujhelyi Adrienn 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92645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46229" y="1295400"/>
            <a:ext cx="11523216" cy="1838418"/>
          </a:xfrm>
        </p:spPr>
        <p:txBody>
          <a:bodyPr>
            <a:normAutofit/>
          </a:bodyPr>
          <a:lstStyle/>
          <a:p>
            <a:r>
              <a:rPr lang="hu-HU" sz="4400" dirty="0">
                <a:latin typeface="+mn-lt"/>
              </a:rPr>
              <a:t>Andragógiai </a:t>
            </a:r>
            <a:r>
              <a:rPr lang="hu-HU" sz="4400" dirty="0" err="1">
                <a:latin typeface="+mn-lt"/>
              </a:rPr>
              <a:t>alszekció</a:t>
            </a:r>
            <a:endParaRPr lang="hu-HU" sz="4400" dirty="0">
              <a:latin typeface="+mn-lt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808520"/>
            <a:ext cx="9144000" cy="1449280"/>
          </a:xfrm>
        </p:spPr>
        <p:txBody>
          <a:bodyPr>
            <a:normAutofit/>
          </a:bodyPr>
          <a:lstStyle/>
          <a:p>
            <a:endParaRPr lang="hu-HU" sz="44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8" name="Téglalap 7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</p:spTree>
    <p:extLst>
      <p:ext uri="{BB962C8B-B14F-4D97-AF65-F5344CB8AC3E}">
        <p14:creationId xmlns:p14="http://schemas.microsoft.com/office/powerpoint/2010/main" val="182517226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8474" y="1500325"/>
            <a:ext cx="11558726" cy="369797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Élethosszig tartó tanulás Tagozat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000" b="1" dirty="0"/>
              <a:t>Különdíj: </a:t>
            </a:r>
            <a:r>
              <a:rPr lang="hu-HU" sz="3000" dirty="0"/>
              <a:t>jutalma publikálási lehetőség az </a:t>
            </a:r>
            <a:r>
              <a:rPr lang="hu-HU" sz="3000" dirty="0" err="1"/>
              <a:t>Acta</a:t>
            </a:r>
            <a:r>
              <a:rPr lang="hu-HU" sz="3000" dirty="0"/>
              <a:t> </a:t>
            </a:r>
            <a:r>
              <a:rPr lang="hu-HU" sz="3000" dirty="0" err="1"/>
              <a:t>Academiae</a:t>
            </a:r>
            <a:r>
              <a:rPr lang="hu-HU" sz="3000" dirty="0"/>
              <a:t> </a:t>
            </a:r>
            <a:r>
              <a:rPr lang="hu-HU" sz="3000" dirty="0" err="1"/>
              <a:t>Nyiregyhaziensis</a:t>
            </a:r>
            <a:r>
              <a:rPr lang="hu-HU" sz="3000" dirty="0"/>
              <a:t> kiadványban; könyvajándék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 err="1"/>
              <a:t>Kaszper</a:t>
            </a:r>
            <a:r>
              <a:rPr lang="hu-HU" dirty="0"/>
              <a:t> Blanka</a:t>
            </a:r>
            <a:endParaRPr lang="en-US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Szegedi </a:t>
            </a:r>
            <a:r>
              <a:rPr lang="hu-HU" dirty="0" err="1"/>
              <a:t>Tudománye</a:t>
            </a:r>
            <a:r>
              <a:rPr lang="en-US" dirty="0" err="1"/>
              <a:t>gyetem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</a:t>
            </a:r>
            <a:r>
              <a:rPr lang="hu-HU" dirty="0" err="1"/>
              <a:t>Keczer</a:t>
            </a:r>
            <a:r>
              <a:rPr lang="hu-HU" dirty="0"/>
              <a:t> Gabriella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992964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8474" y="1500326"/>
            <a:ext cx="11558726" cy="423546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Élethosszig tartó tanulás Tagozat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000" b="1" dirty="0"/>
              <a:t>III. helyezett</a:t>
            </a:r>
            <a:r>
              <a:rPr lang="hu-HU" sz="3000" dirty="0"/>
              <a:t>, jutalma publikálási lehetőség az </a:t>
            </a:r>
            <a:r>
              <a:rPr lang="hu-HU" sz="3000" dirty="0" err="1"/>
              <a:t>Acta</a:t>
            </a:r>
            <a:r>
              <a:rPr lang="hu-HU" sz="3000" dirty="0"/>
              <a:t> </a:t>
            </a:r>
            <a:r>
              <a:rPr lang="hu-HU" sz="3000" dirty="0" err="1"/>
              <a:t>Academiae</a:t>
            </a:r>
            <a:r>
              <a:rPr lang="hu-HU" sz="3000" dirty="0"/>
              <a:t> </a:t>
            </a:r>
            <a:r>
              <a:rPr lang="hu-HU" sz="3000" dirty="0" err="1"/>
              <a:t>Nyiregyhaziensis</a:t>
            </a:r>
            <a:r>
              <a:rPr lang="hu-HU" sz="3000" dirty="0"/>
              <a:t> kiadványban; könyvjutalom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Asztalos Alexandra Nikolett</a:t>
            </a:r>
            <a:endParaRPr lang="en-US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Debreceni Egyetem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: </a:t>
            </a:r>
            <a:r>
              <a:rPr lang="hu-HU" dirty="0" err="1"/>
              <a:t>Engler</a:t>
            </a:r>
            <a:r>
              <a:rPr lang="hu-HU" dirty="0"/>
              <a:t> Ágnes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816686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8474" y="1500326"/>
            <a:ext cx="11558726" cy="423546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400" b="1" dirty="0"/>
              <a:t>Élethosszig tartó tanulás Tagozat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1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3000" b="1" dirty="0"/>
              <a:t>III. helyezett</a:t>
            </a:r>
            <a:r>
              <a:rPr lang="hu-HU" sz="3000" dirty="0"/>
              <a:t>, jutalma publikálási lehetőség az </a:t>
            </a:r>
            <a:r>
              <a:rPr lang="hu-HU" sz="3000" dirty="0" err="1"/>
              <a:t>Acta</a:t>
            </a:r>
            <a:r>
              <a:rPr lang="hu-HU" sz="3000" dirty="0"/>
              <a:t> </a:t>
            </a:r>
            <a:r>
              <a:rPr lang="hu-HU" sz="3000" dirty="0" err="1"/>
              <a:t>Academiae</a:t>
            </a:r>
            <a:r>
              <a:rPr lang="hu-HU" sz="3000" dirty="0"/>
              <a:t> </a:t>
            </a:r>
            <a:r>
              <a:rPr lang="hu-HU" sz="3000" dirty="0" err="1"/>
              <a:t>Nyiregyhaziensis</a:t>
            </a:r>
            <a:r>
              <a:rPr lang="hu-HU" sz="3000" dirty="0"/>
              <a:t> kiadványban; könyvjutalom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3000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 err="1"/>
              <a:t>Paku</a:t>
            </a:r>
            <a:r>
              <a:rPr lang="hu-HU" dirty="0"/>
              <a:t> M. Zsófia</a:t>
            </a:r>
            <a:endParaRPr lang="en-US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dirty="0"/>
              <a:t>Szegedi Egyetem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Témavezető</a:t>
            </a:r>
            <a:r>
              <a:rPr lang="hu-HU" dirty="0"/>
              <a:t>k: </a:t>
            </a:r>
            <a:r>
              <a:rPr lang="hu-HU" dirty="0" err="1"/>
              <a:t>Hülber</a:t>
            </a:r>
            <a:r>
              <a:rPr lang="hu-HU" dirty="0"/>
              <a:t> László, </a:t>
            </a:r>
            <a:r>
              <a:rPr lang="hu-HU" dirty="0" err="1"/>
              <a:t>Pelesz</a:t>
            </a:r>
            <a:r>
              <a:rPr lang="hu-HU" dirty="0"/>
              <a:t> Nelli</a:t>
            </a:r>
            <a:endParaRPr lang="en-US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NYÍREGYHÁZA, 2021. ÁPRILIS 20-22.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" y="49847"/>
            <a:ext cx="1149538" cy="10952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156" y="-24843"/>
            <a:ext cx="4042349" cy="1186691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736" y="1122208"/>
            <a:ext cx="121842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9635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</TotalTime>
  <Words>4028</Words>
  <Application>Microsoft Office PowerPoint</Application>
  <PresentationFormat>Szélesvásznú</PresentationFormat>
  <Paragraphs>942</Paragraphs>
  <Slides>123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123</vt:i4>
      </vt:variant>
    </vt:vector>
  </HeadingPairs>
  <TitlesOfParts>
    <vt:vector size="127" baseType="lpstr">
      <vt:lpstr>Arial</vt:lpstr>
      <vt:lpstr>Calibri</vt:lpstr>
      <vt:lpstr>Calibri Light</vt:lpstr>
      <vt:lpstr>Office-téma</vt:lpstr>
      <vt:lpstr>A 35. OTDK Pedagógiai, Pszichológiai, Andragógiai és Könyvtártudományi Szekció</vt:lpstr>
      <vt:lpstr>Pedagógiai alszekció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Pszichológiai alszekció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Andragógiai alszekció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Könyvtártudományi alszekció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Díjak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Béres Tamás</dc:creator>
  <cp:lastModifiedBy>Katalin Torkos</cp:lastModifiedBy>
  <cp:revision>45</cp:revision>
  <dcterms:created xsi:type="dcterms:W3CDTF">2021-04-12T07:12:53Z</dcterms:created>
  <dcterms:modified xsi:type="dcterms:W3CDTF">2021-04-22T12:51:50Z</dcterms:modified>
</cp:coreProperties>
</file>