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sldIdLst>
    <p:sldId id="259" r:id="rId2"/>
    <p:sldId id="257" r:id="rId3"/>
    <p:sldId id="271" r:id="rId4"/>
    <p:sldId id="266" r:id="rId5"/>
    <p:sldId id="267" r:id="rId6"/>
    <p:sldId id="260" r:id="rId7"/>
    <p:sldId id="262" r:id="rId8"/>
    <p:sldId id="265" r:id="rId9"/>
    <p:sldId id="272" r:id="rId10"/>
    <p:sldId id="274" r:id="rId11"/>
    <p:sldId id="269" r:id="rId12"/>
    <p:sldId id="268" r:id="rId13"/>
    <p:sldId id="273" r:id="rId14"/>
    <p:sldId id="277" r:id="rId15"/>
    <p:sldId id="275" r:id="rId16"/>
    <p:sldId id="276" r:id="rId17"/>
    <p:sldId id="270" r:id="rId18"/>
    <p:sldId id="261" r:id="rId19"/>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590"/>
  </p:normalViewPr>
  <p:slideViewPr>
    <p:cSldViewPr snapToGrid="0">
      <p:cViewPr varScale="1">
        <p:scale>
          <a:sx n="96" d="100"/>
          <a:sy n="96" d="100"/>
        </p:scale>
        <p:origin x="-39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4131A3-07FE-49BB-9E45-DCB88616BCBD}" type="datetimeFigureOut">
              <a:rPr lang="hu-HU" smtClean="0"/>
              <a:pPr/>
              <a:t>2019.02.26.</a:t>
            </a:fld>
            <a:endParaRPr lang="hu-HU"/>
          </a:p>
        </p:txBody>
      </p:sp>
      <p:sp>
        <p:nvSpPr>
          <p:cNvPr id="4" name="Diakép hely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830E88-DB7E-4D15-A25E-6C90CCAE9DE3}" type="slidenum">
              <a:rPr lang="hu-HU" smtClean="0"/>
              <a:pPr/>
              <a:t>‹#›</a:t>
            </a:fld>
            <a:endParaRPr lang="hu-HU"/>
          </a:p>
        </p:txBody>
      </p:sp>
    </p:spTree>
    <p:extLst>
      <p:ext uri="{BB962C8B-B14F-4D97-AF65-F5344CB8AC3E}">
        <p14:creationId xmlns:p14="http://schemas.microsoft.com/office/powerpoint/2010/main" xmlns="" val="1399409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Talán</a:t>
            </a:r>
            <a:r>
              <a:rPr lang="hu-HU" baseline="0" dirty="0"/>
              <a:t> a legnagyobb kihívás mára a kapcsolatok, közösségek megtartása és megerősítése!</a:t>
            </a:r>
            <a:endParaRPr lang="hu-HU" dirty="0"/>
          </a:p>
        </p:txBody>
      </p:sp>
      <p:sp>
        <p:nvSpPr>
          <p:cNvPr id="4" name="Dia számának helye 3"/>
          <p:cNvSpPr>
            <a:spLocks noGrp="1"/>
          </p:cNvSpPr>
          <p:nvPr>
            <p:ph type="sldNum" sz="quarter" idx="10"/>
          </p:nvPr>
        </p:nvSpPr>
        <p:spPr/>
        <p:txBody>
          <a:bodyPr/>
          <a:lstStyle/>
          <a:p>
            <a:fld id="{B8830E88-DB7E-4D15-A25E-6C90CCAE9DE3}" type="slidenum">
              <a:rPr lang="hu-HU" smtClean="0"/>
              <a:pPr/>
              <a:t>3</a:t>
            </a:fld>
            <a:endParaRPr lang="hu-HU"/>
          </a:p>
        </p:txBody>
      </p:sp>
    </p:spTree>
    <p:extLst>
      <p:ext uri="{BB962C8B-B14F-4D97-AF65-F5344CB8AC3E}">
        <p14:creationId xmlns:p14="http://schemas.microsoft.com/office/powerpoint/2010/main" xmlns="" val="1437040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ltLang="hu-HU" dirty="0"/>
              <a:t>Lényegesen 2 különböző csomópontra osztható!</a:t>
            </a:r>
          </a:p>
          <a:p>
            <a:r>
              <a:rPr lang="hu-HU" altLang="hu-HU" dirty="0"/>
              <a:t> </a:t>
            </a:r>
          </a:p>
        </p:txBody>
      </p:sp>
      <p:sp>
        <p:nvSpPr>
          <p:cNvPr id="4" name="Dia számának helye 3"/>
          <p:cNvSpPr>
            <a:spLocks noGrp="1"/>
          </p:cNvSpPr>
          <p:nvPr>
            <p:ph type="sldNum" sz="quarter" idx="10"/>
          </p:nvPr>
        </p:nvSpPr>
        <p:spPr/>
        <p:txBody>
          <a:bodyPr/>
          <a:lstStyle/>
          <a:p>
            <a:fld id="{B8830E88-DB7E-4D15-A25E-6C90CCAE9DE3}" type="slidenum">
              <a:rPr lang="hu-HU" smtClean="0"/>
              <a:pPr/>
              <a:t>12</a:t>
            </a:fld>
            <a:endParaRPr lang="hu-HU"/>
          </a:p>
        </p:txBody>
      </p:sp>
    </p:spTree>
    <p:extLst>
      <p:ext uri="{BB962C8B-B14F-4D97-AF65-F5344CB8AC3E}">
        <p14:creationId xmlns:p14="http://schemas.microsoft.com/office/powerpoint/2010/main" xmlns="" val="2266158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 KAP iskolahálózat jövőképében szerepel, hogy a szervezeti kultúra fejlesztésével valósuljon meg a KAP-hoz kapcsolódó pedagógiai módszertani megújulás!</a:t>
            </a:r>
          </a:p>
        </p:txBody>
      </p:sp>
      <p:sp>
        <p:nvSpPr>
          <p:cNvPr id="4" name="Dia számának helye 3"/>
          <p:cNvSpPr>
            <a:spLocks noGrp="1"/>
          </p:cNvSpPr>
          <p:nvPr>
            <p:ph type="sldNum" sz="quarter" idx="10"/>
          </p:nvPr>
        </p:nvSpPr>
        <p:spPr/>
        <p:txBody>
          <a:bodyPr/>
          <a:lstStyle/>
          <a:p>
            <a:fld id="{B8830E88-DB7E-4D15-A25E-6C90CCAE9DE3}" type="slidenum">
              <a:rPr lang="hu-HU" smtClean="0"/>
              <a:pPr/>
              <a:t>13</a:t>
            </a:fld>
            <a:endParaRPr lang="hu-HU"/>
          </a:p>
        </p:txBody>
      </p:sp>
    </p:spTree>
    <p:extLst>
      <p:ext uri="{BB962C8B-B14F-4D97-AF65-F5344CB8AC3E}">
        <p14:creationId xmlns:p14="http://schemas.microsoft.com/office/powerpoint/2010/main" xmlns="" val="1759941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 KAP iskolahálózat jövőképében szerepel, hogy a szervezeti kultúra fejlesztésével valósuljon meg a KAP-hoz kapcsolódó pedagógiai módszertani megújulás!</a:t>
            </a:r>
          </a:p>
        </p:txBody>
      </p:sp>
      <p:sp>
        <p:nvSpPr>
          <p:cNvPr id="4" name="Dia számának helye 3"/>
          <p:cNvSpPr>
            <a:spLocks noGrp="1"/>
          </p:cNvSpPr>
          <p:nvPr>
            <p:ph type="sldNum" sz="quarter" idx="10"/>
          </p:nvPr>
        </p:nvSpPr>
        <p:spPr/>
        <p:txBody>
          <a:bodyPr/>
          <a:lstStyle/>
          <a:p>
            <a:fld id="{B8830E88-DB7E-4D15-A25E-6C90CCAE9DE3}" type="slidenum">
              <a:rPr lang="hu-HU" smtClean="0"/>
              <a:pPr/>
              <a:t>14</a:t>
            </a:fld>
            <a:endParaRPr lang="hu-HU"/>
          </a:p>
        </p:txBody>
      </p:sp>
    </p:spTree>
    <p:extLst>
      <p:ext uri="{BB962C8B-B14F-4D97-AF65-F5344CB8AC3E}">
        <p14:creationId xmlns:p14="http://schemas.microsoft.com/office/powerpoint/2010/main" xmlns="" val="1048270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 KAP iskolahálózat jövőképében szerepel, hogy a szervezeti kultúra fejlesztésével valósuljon meg a KAP-hoz kapcsolódó pedagógiai módszertani megújulás!</a:t>
            </a:r>
          </a:p>
        </p:txBody>
      </p:sp>
      <p:sp>
        <p:nvSpPr>
          <p:cNvPr id="4" name="Dia számának helye 3"/>
          <p:cNvSpPr>
            <a:spLocks noGrp="1"/>
          </p:cNvSpPr>
          <p:nvPr>
            <p:ph type="sldNum" sz="quarter" idx="10"/>
          </p:nvPr>
        </p:nvSpPr>
        <p:spPr/>
        <p:txBody>
          <a:bodyPr/>
          <a:lstStyle/>
          <a:p>
            <a:fld id="{B8830E88-DB7E-4D15-A25E-6C90CCAE9DE3}" type="slidenum">
              <a:rPr lang="hu-HU" smtClean="0"/>
              <a:pPr/>
              <a:t>15</a:t>
            </a:fld>
            <a:endParaRPr lang="hu-HU"/>
          </a:p>
        </p:txBody>
      </p:sp>
    </p:spTree>
    <p:extLst>
      <p:ext uri="{BB962C8B-B14F-4D97-AF65-F5344CB8AC3E}">
        <p14:creationId xmlns:p14="http://schemas.microsoft.com/office/powerpoint/2010/main" xmlns="" val="1180895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u-HU" dirty="0"/>
          </a:p>
        </p:txBody>
      </p:sp>
      <p:sp>
        <p:nvSpPr>
          <p:cNvPr id="4" name="Dia számának helye 3"/>
          <p:cNvSpPr>
            <a:spLocks noGrp="1"/>
          </p:cNvSpPr>
          <p:nvPr>
            <p:ph type="sldNum" sz="quarter" idx="10"/>
          </p:nvPr>
        </p:nvSpPr>
        <p:spPr/>
        <p:txBody>
          <a:bodyPr/>
          <a:lstStyle/>
          <a:p>
            <a:fld id="{B8830E88-DB7E-4D15-A25E-6C90CCAE9DE3}" type="slidenum">
              <a:rPr lang="hu-HU" smtClean="0"/>
              <a:pPr/>
              <a:t>16</a:t>
            </a:fld>
            <a:endParaRPr lang="hu-HU"/>
          </a:p>
        </p:txBody>
      </p:sp>
    </p:spTree>
    <p:extLst>
      <p:ext uri="{BB962C8B-B14F-4D97-AF65-F5344CB8AC3E}">
        <p14:creationId xmlns:p14="http://schemas.microsoft.com/office/powerpoint/2010/main" xmlns="" val="4029070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u-HU" dirty="0"/>
          </a:p>
        </p:txBody>
      </p:sp>
      <p:sp>
        <p:nvSpPr>
          <p:cNvPr id="4" name="Dia számának helye 3"/>
          <p:cNvSpPr>
            <a:spLocks noGrp="1"/>
          </p:cNvSpPr>
          <p:nvPr>
            <p:ph type="sldNum" sz="quarter" idx="10"/>
          </p:nvPr>
        </p:nvSpPr>
        <p:spPr/>
        <p:txBody>
          <a:bodyPr/>
          <a:lstStyle/>
          <a:p>
            <a:fld id="{B8830E88-DB7E-4D15-A25E-6C90CCAE9DE3}" type="slidenum">
              <a:rPr lang="hu-HU" smtClean="0"/>
              <a:pPr/>
              <a:t>17</a:t>
            </a:fld>
            <a:endParaRPr lang="hu-HU"/>
          </a:p>
        </p:txBody>
      </p:sp>
    </p:spTree>
    <p:extLst>
      <p:ext uri="{BB962C8B-B14F-4D97-AF65-F5344CB8AC3E}">
        <p14:creationId xmlns:p14="http://schemas.microsoft.com/office/powerpoint/2010/main" xmlns="" val="2913009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Talán</a:t>
            </a:r>
            <a:r>
              <a:rPr lang="hu-HU" baseline="0" dirty="0"/>
              <a:t> a legnagyobb kihívás mára a kapcsolatok, közösségek megtartása és megerősítése!</a:t>
            </a:r>
            <a:endParaRPr lang="hu-HU" dirty="0"/>
          </a:p>
        </p:txBody>
      </p:sp>
      <p:sp>
        <p:nvSpPr>
          <p:cNvPr id="4" name="Dia számának helye 3"/>
          <p:cNvSpPr>
            <a:spLocks noGrp="1"/>
          </p:cNvSpPr>
          <p:nvPr>
            <p:ph type="sldNum" sz="quarter" idx="10"/>
          </p:nvPr>
        </p:nvSpPr>
        <p:spPr/>
        <p:txBody>
          <a:bodyPr/>
          <a:lstStyle/>
          <a:p>
            <a:fld id="{B8830E88-DB7E-4D15-A25E-6C90CCAE9DE3}" type="slidenum">
              <a:rPr lang="hu-HU" smtClean="0"/>
              <a:pPr/>
              <a:t>4</a:t>
            </a:fld>
            <a:endParaRPr lang="hu-HU"/>
          </a:p>
        </p:txBody>
      </p:sp>
    </p:spTree>
    <p:extLst>
      <p:ext uri="{BB962C8B-B14F-4D97-AF65-F5344CB8AC3E}">
        <p14:creationId xmlns:p14="http://schemas.microsoft.com/office/powerpoint/2010/main" xmlns="" val="2239362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altLang="hu-HU" dirty="0"/>
              <a:t>Viszont egy olyan szakmai hálózat kíván lenni, amely erősen figyelembe veszi a partnerintézmények helyi környezetét.</a:t>
            </a:r>
          </a:p>
          <a:p>
            <a:endParaRPr lang="hu-HU" dirty="0"/>
          </a:p>
        </p:txBody>
      </p:sp>
      <p:sp>
        <p:nvSpPr>
          <p:cNvPr id="4" name="Dia számának helye 3"/>
          <p:cNvSpPr>
            <a:spLocks noGrp="1"/>
          </p:cNvSpPr>
          <p:nvPr>
            <p:ph type="sldNum" sz="quarter" idx="10"/>
          </p:nvPr>
        </p:nvSpPr>
        <p:spPr/>
        <p:txBody>
          <a:bodyPr/>
          <a:lstStyle/>
          <a:p>
            <a:fld id="{B8830E88-DB7E-4D15-A25E-6C90CCAE9DE3}" type="slidenum">
              <a:rPr lang="hu-HU" smtClean="0"/>
              <a:pPr/>
              <a:t>5</a:t>
            </a:fld>
            <a:endParaRPr lang="hu-HU"/>
          </a:p>
        </p:txBody>
      </p:sp>
    </p:spTree>
    <p:extLst>
      <p:ext uri="{BB962C8B-B14F-4D97-AF65-F5344CB8AC3E}">
        <p14:creationId xmlns:p14="http://schemas.microsoft.com/office/powerpoint/2010/main" xmlns="" val="1830070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ltLang="hu-HU" dirty="0"/>
              <a:t>A hálózatnak legyen egy világos jövőképe, és legyenek közös céljai, amelyeket folyamatosan ellenőrizni és javítani kell. Osszák meg a felelősséget a többi résztvevővel, és vegyék figyelembe a visszajelzéseiket</a:t>
            </a:r>
            <a:endParaRPr lang="hu-HU" dirty="0"/>
          </a:p>
        </p:txBody>
      </p:sp>
      <p:sp>
        <p:nvSpPr>
          <p:cNvPr id="4" name="Dia számának helye 3"/>
          <p:cNvSpPr>
            <a:spLocks noGrp="1"/>
          </p:cNvSpPr>
          <p:nvPr>
            <p:ph type="sldNum" sz="quarter" idx="10"/>
          </p:nvPr>
        </p:nvSpPr>
        <p:spPr/>
        <p:txBody>
          <a:bodyPr/>
          <a:lstStyle/>
          <a:p>
            <a:fld id="{B8830E88-DB7E-4D15-A25E-6C90CCAE9DE3}" type="slidenum">
              <a:rPr lang="hu-HU" smtClean="0"/>
              <a:pPr/>
              <a:t>6</a:t>
            </a:fld>
            <a:endParaRPr lang="hu-HU"/>
          </a:p>
        </p:txBody>
      </p:sp>
    </p:spTree>
    <p:extLst>
      <p:ext uri="{BB962C8B-B14F-4D97-AF65-F5344CB8AC3E}">
        <p14:creationId xmlns:p14="http://schemas.microsoft.com/office/powerpoint/2010/main" xmlns="" val="3413652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ltLang="hu-HU" dirty="0"/>
              <a:t>Tartsák egyensúlyban a különféle érdekeket, kezeljék a konfliktusokat, és osszák be jól az idejüket és erőforrásaikat.</a:t>
            </a:r>
          </a:p>
          <a:p>
            <a:pPr marL="0" marR="0" indent="0" algn="l" defTabSz="914400" rtl="0" eaLnBrk="1" fontAlgn="auto" latinLnBrk="0" hangingPunct="1">
              <a:lnSpc>
                <a:spcPct val="100000"/>
              </a:lnSpc>
              <a:spcBef>
                <a:spcPts val="0"/>
              </a:spcBef>
              <a:spcAft>
                <a:spcPts val="0"/>
              </a:spcAft>
              <a:buClrTx/>
              <a:buSzTx/>
              <a:buFontTx/>
              <a:buNone/>
              <a:tabLst/>
              <a:defRPr/>
            </a:pPr>
            <a:r>
              <a:rPr lang="hu-HU" altLang="hu-HU" dirty="0"/>
              <a:t>A résztvevők számára legyen egyértelmű részvételük jellege, és legyen lehetőségük gyakorolni szerepüket. Támogassák, és jól kiválasztva osszák fel a vezetői szerepeket.</a:t>
            </a:r>
            <a:r>
              <a:rPr lang="hu-HU" altLang="hu-HU" baseline="0" dirty="0"/>
              <a:t> </a:t>
            </a:r>
            <a:r>
              <a:rPr lang="hu-HU" altLang="hu-HU" dirty="0"/>
              <a:t>Tegyék lehetővé a horizontális és vertikális együttműködést (a különböző szintek közötti közvetítők segítségével). Folyamatosan figyeljenek arra, hogy ne terheljék túl Létesítsenek akár több szintet is összekötő kapcsolódási pontokat az ágazatok és az érdekelt felek között. </a:t>
            </a:r>
          </a:p>
          <a:p>
            <a:endParaRPr lang="hu-HU" altLang="hu-HU" dirty="0"/>
          </a:p>
          <a:p>
            <a:endParaRPr lang="hu-HU" dirty="0"/>
          </a:p>
        </p:txBody>
      </p:sp>
      <p:sp>
        <p:nvSpPr>
          <p:cNvPr id="4" name="Dia számának helye 3"/>
          <p:cNvSpPr>
            <a:spLocks noGrp="1"/>
          </p:cNvSpPr>
          <p:nvPr>
            <p:ph type="sldNum" sz="quarter" idx="10"/>
          </p:nvPr>
        </p:nvSpPr>
        <p:spPr/>
        <p:txBody>
          <a:bodyPr/>
          <a:lstStyle/>
          <a:p>
            <a:fld id="{B8830E88-DB7E-4D15-A25E-6C90CCAE9DE3}" type="slidenum">
              <a:rPr lang="hu-HU" smtClean="0"/>
              <a:pPr/>
              <a:t>7</a:t>
            </a:fld>
            <a:endParaRPr lang="hu-HU"/>
          </a:p>
        </p:txBody>
      </p:sp>
    </p:spTree>
    <p:extLst>
      <p:ext uri="{BB962C8B-B14F-4D97-AF65-F5344CB8AC3E}">
        <p14:creationId xmlns:p14="http://schemas.microsoft.com/office/powerpoint/2010/main" xmlns="" val="2303890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altLang="hu-HU" b="1" dirty="0"/>
              <a:t>Ahhoz, hogy egy hálózat megfelelően működjön, az is szükséges, hogy a benne részt vevő egyének rendelkezzenek bizonyos kompetenciákkal. </a:t>
            </a:r>
            <a:r>
              <a:rPr lang="hu-HU" altLang="hu-HU" sz="1400" dirty="0"/>
              <a:t>A hálózatot összetartó erő a  kapcsolódásra való képesség!!!!!</a:t>
            </a:r>
          </a:p>
          <a:p>
            <a:endParaRPr lang="hu-HU" dirty="0"/>
          </a:p>
        </p:txBody>
      </p:sp>
      <p:sp>
        <p:nvSpPr>
          <p:cNvPr id="4" name="Dia számának helye 3"/>
          <p:cNvSpPr>
            <a:spLocks noGrp="1"/>
          </p:cNvSpPr>
          <p:nvPr>
            <p:ph type="sldNum" sz="quarter" idx="10"/>
          </p:nvPr>
        </p:nvSpPr>
        <p:spPr/>
        <p:txBody>
          <a:bodyPr/>
          <a:lstStyle/>
          <a:p>
            <a:fld id="{B8830E88-DB7E-4D15-A25E-6C90CCAE9DE3}" type="slidenum">
              <a:rPr lang="hu-HU" smtClean="0"/>
              <a:pPr/>
              <a:t>8</a:t>
            </a:fld>
            <a:endParaRPr lang="hu-HU"/>
          </a:p>
        </p:txBody>
      </p:sp>
    </p:spTree>
    <p:extLst>
      <p:ext uri="{BB962C8B-B14F-4D97-AF65-F5344CB8AC3E}">
        <p14:creationId xmlns:p14="http://schemas.microsoft.com/office/powerpoint/2010/main" xmlns="" val="427894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10"/>
          </p:nvPr>
        </p:nvSpPr>
        <p:spPr/>
        <p:txBody>
          <a:bodyPr/>
          <a:lstStyle/>
          <a:p>
            <a:fld id="{B8830E88-DB7E-4D15-A25E-6C90CCAE9DE3}" type="slidenum">
              <a:rPr lang="hu-HU" smtClean="0"/>
              <a:pPr/>
              <a:t>9</a:t>
            </a:fld>
            <a:endParaRPr lang="hu-HU"/>
          </a:p>
        </p:txBody>
      </p:sp>
    </p:spTree>
    <p:extLst>
      <p:ext uri="{BB962C8B-B14F-4D97-AF65-F5344CB8AC3E}">
        <p14:creationId xmlns:p14="http://schemas.microsoft.com/office/powerpoint/2010/main" xmlns="" val="3676321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u-HU" dirty="0"/>
          </a:p>
        </p:txBody>
      </p:sp>
      <p:sp>
        <p:nvSpPr>
          <p:cNvPr id="4" name="Dia számának hely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830E88-DB7E-4D15-A25E-6C90CCAE9DE3}" type="slidenum">
              <a:rPr kumimoji="0" lang="hu-H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hu-H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830529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hu-HU" dirty="0"/>
          </a:p>
        </p:txBody>
      </p:sp>
      <p:sp>
        <p:nvSpPr>
          <p:cNvPr id="4" name="Dia számának helye 3"/>
          <p:cNvSpPr>
            <a:spLocks noGrp="1"/>
          </p:cNvSpPr>
          <p:nvPr>
            <p:ph type="sldNum" sz="quarter" idx="10"/>
          </p:nvPr>
        </p:nvSpPr>
        <p:spPr/>
        <p:txBody>
          <a:bodyPr/>
          <a:lstStyle/>
          <a:p>
            <a:fld id="{B8830E88-DB7E-4D15-A25E-6C90CCAE9DE3}" type="slidenum">
              <a:rPr lang="hu-HU" smtClean="0"/>
              <a:pPr/>
              <a:t>11</a:t>
            </a:fld>
            <a:endParaRPr lang="hu-HU"/>
          </a:p>
        </p:txBody>
      </p:sp>
    </p:spTree>
    <p:extLst>
      <p:ext uri="{BB962C8B-B14F-4D97-AF65-F5344CB8AC3E}">
        <p14:creationId xmlns:p14="http://schemas.microsoft.com/office/powerpoint/2010/main" xmlns="" val="1854899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u-HU"/>
              <a:t>Mintacím szerkesztése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AF38934D-5A84-4CB9-BE3D-5291918317D5}" type="datetime1">
              <a:rPr lang="hu-HU" smtClean="0"/>
              <a:pPr/>
              <a:t>2019.02.26.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4B93229A-1282-48C4-8742-30313075C0A9}" type="slidenum">
              <a:rPr lang="hu-HU" smtClean="0"/>
              <a:pPr/>
              <a:t>‹#›</a:t>
            </a:fld>
            <a:endParaRPr lang="hu-HU"/>
          </a:p>
        </p:txBody>
      </p:sp>
    </p:spTree>
    <p:extLst>
      <p:ext uri="{BB962C8B-B14F-4D97-AF65-F5344CB8AC3E}">
        <p14:creationId xmlns:p14="http://schemas.microsoft.com/office/powerpoint/2010/main" xmlns="" val="3133332046"/>
      </p:ext>
    </p:extLst>
  </p:cSld>
  <p:clrMapOvr>
    <a:masterClrMapping/>
  </p:clrMapOvr>
  <p:transition spd="slow">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B3A87B6D-B3DF-4EAD-A17A-981084E86F94}" type="datetime1">
              <a:rPr lang="hu-HU" smtClean="0"/>
              <a:pPr/>
              <a:t>2019.02.26.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4B93229A-1282-48C4-8742-30313075C0A9}" type="slidenum">
              <a:rPr lang="hu-HU" smtClean="0"/>
              <a:pPr/>
              <a:t>‹#›</a:t>
            </a:fld>
            <a:endParaRPr lang="hu-HU"/>
          </a:p>
        </p:txBody>
      </p:sp>
    </p:spTree>
    <p:extLst>
      <p:ext uri="{BB962C8B-B14F-4D97-AF65-F5344CB8AC3E}">
        <p14:creationId xmlns:p14="http://schemas.microsoft.com/office/powerpoint/2010/main" xmlns="" val="1617629699"/>
      </p:ext>
    </p:extLst>
  </p:cSld>
  <p:clrMapOvr>
    <a:masterClrMapping/>
  </p:clrMapOvr>
  <p:transition spd="slow">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C8781354-D4E2-4136-B2F1-FE0FDF1FC608}" type="datetime1">
              <a:rPr lang="hu-HU" smtClean="0"/>
              <a:pPr/>
              <a:t>2019.02.26.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4B93229A-1282-48C4-8742-30313075C0A9}" type="slidenum">
              <a:rPr lang="hu-HU" smtClean="0"/>
              <a:pPr/>
              <a:t>‹#›</a:t>
            </a:fld>
            <a:endParaRPr lang="hu-HU"/>
          </a:p>
        </p:txBody>
      </p:sp>
    </p:spTree>
    <p:extLst>
      <p:ext uri="{BB962C8B-B14F-4D97-AF65-F5344CB8AC3E}">
        <p14:creationId xmlns:p14="http://schemas.microsoft.com/office/powerpoint/2010/main" xmlns="" val="1582113147"/>
      </p:ext>
    </p:extLst>
  </p:cSld>
  <p:clrMapOvr>
    <a:masterClrMapping/>
  </p:clrMapOvr>
  <p:transition spd="slow">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3AAE959D-3FC7-452F-B0EF-19F49F9AF1CC}" type="datetime1">
              <a:rPr lang="hu-HU" smtClean="0"/>
              <a:pPr/>
              <a:t>2019.02.26.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4B93229A-1282-48C4-8742-30313075C0A9}" type="slidenum">
              <a:rPr lang="hu-HU" smtClean="0"/>
              <a:pPr/>
              <a:t>‹#›</a:t>
            </a:fld>
            <a:endParaRPr lang="hu-HU"/>
          </a:p>
        </p:txBody>
      </p:sp>
    </p:spTree>
    <p:extLst>
      <p:ext uri="{BB962C8B-B14F-4D97-AF65-F5344CB8AC3E}">
        <p14:creationId xmlns:p14="http://schemas.microsoft.com/office/powerpoint/2010/main" xmlns="" val="3252019344"/>
      </p:ext>
    </p:extLst>
  </p:cSld>
  <p:clrMapOvr>
    <a:masterClrMapping/>
  </p:clrMapOvr>
  <p:transition spd="slow">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u-HU"/>
              <a:t>Mintacím szerkesztése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59F5DD2C-280A-487C-A492-EF598F49B9F2}" type="datetime1">
              <a:rPr lang="hu-HU" smtClean="0"/>
              <a:pPr/>
              <a:t>2019.02.26.</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4B93229A-1282-48C4-8742-30313075C0A9}" type="slidenum">
              <a:rPr lang="hu-HU" smtClean="0"/>
              <a:pPr/>
              <a:t>‹#›</a:t>
            </a:fld>
            <a:endParaRPr lang="hu-HU"/>
          </a:p>
        </p:txBody>
      </p:sp>
    </p:spTree>
    <p:extLst>
      <p:ext uri="{BB962C8B-B14F-4D97-AF65-F5344CB8AC3E}">
        <p14:creationId xmlns:p14="http://schemas.microsoft.com/office/powerpoint/2010/main" xmlns="" val="1109426166"/>
      </p:ext>
    </p:extLst>
  </p:cSld>
  <p:clrMapOvr>
    <a:masterClrMapping/>
  </p:clrMapOvr>
  <p:transition spd="slow">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E464E152-DCEA-41BE-B9C5-809C61DA2CE4}" type="datetime1">
              <a:rPr lang="hu-HU" smtClean="0"/>
              <a:pPr/>
              <a:t>2019.02.26.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4B93229A-1282-48C4-8742-30313075C0A9}" type="slidenum">
              <a:rPr lang="hu-HU" smtClean="0"/>
              <a:pPr/>
              <a:t>‹#›</a:t>
            </a:fld>
            <a:endParaRPr lang="hu-HU"/>
          </a:p>
        </p:txBody>
      </p:sp>
    </p:spTree>
    <p:extLst>
      <p:ext uri="{BB962C8B-B14F-4D97-AF65-F5344CB8AC3E}">
        <p14:creationId xmlns:p14="http://schemas.microsoft.com/office/powerpoint/2010/main" xmlns="" val="1385261525"/>
      </p:ext>
    </p:extLst>
  </p:cSld>
  <p:clrMapOvr>
    <a:masterClrMapping/>
  </p:clrMapOvr>
  <p:transition spd="slow">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u-HU"/>
              <a:t>Mintacím szerkesztése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Content Placeholder 3"/>
          <p:cNvSpPr>
            <a:spLocks noGrp="1"/>
          </p:cNvSpPr>
          <p:nvPr>
            <p:ph sz="half" idx="2"/>
          </p:nvPr>
        </p:nvSpPr>
        <p:spPr>
          <a:xfrm>
            <a:off x="629842" y="2505075"/>
            <a:ext cx="3868340"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Content Placeholder 5"/>
          <p:cNvSpPr>
            <a:spLocks noGrp="1"/>
          </p:cNvSpPr>
          <p:nvPr>
            <p:ph sz="quarter" idx="4"/>
          </p:nvPr>
        </p:nvSpPr>
        <p:spPr>
          <a:xfrm>
            <a:off x="4629150" y="2505075"/>
            <a:ext cx="3887391"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9990759B-D125-4A48-834C-9BDBFDC07484}" type="datetime1">
              <a:rPr lang="hu-HU" smtClean="0"/>
              <a:pPr/>
              <a:t>2019.02.26.</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4B93229A-1282-48C4-8742-30313075C0A9}" type="slidenum">
              <a:rPr lang="hu-HU" smtClean="0"/>
              <a:pPr/>
              <a:t>‹#›</a:t>
            </a:fld>
            <a:endParaRPr lang="hu-HU"/>
          </a:p>
        </p:txBody>
      </p:sp>
    </p:spTree>
    <p:extLst>
      <p:ext uri="{BB962C8B-B14F-4D97-AF65-F5344CB8AC3E}">
        <p14:creationId xmlns:p14="http://schemas.microsoft.com/office/powerpoint/2010/main" xmlns="" val="2283274174"/>
      </p:ext>
    </p:extLst>
  </p:cSld>
  <p:clrMapOvr>
    <a:masterClrMapping/>
  </p:clrMapOvr>
  <p:transition spd="slow">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9FC92FA6-9D17-441B-A295-35D4504C0E7A}" type="datetime1">
              <a:rPr lang="hu-HU" smtClean="0"/>
              <a:pPr/>
              <a:t>2019.02.26.</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4B93229A-1282-48C4-8742-30313075C0A9}" type="slidenum">
              <a:rPr lang="hu-HU" smtClean="0"/>
              <a:pPr/>
              <a:t>‹#›</a:t>
            </a:fld>
            <a:endParaRPr lang="hu-HU"/>
          </a:p>
        </p:txBody>
      </p:sp>
    </p:spTree>
    <p:extLst>
      <p:ext uri="{BB962C8B-B14F-4D97-AF65-F5344CB8AC3E}">
        <p14:creationId xmlns:p14="http://schemas.microsoft.com/office/powerpoint/2010/main" xmlns="" val="1816666454"/>
      </p:ext>
    </p:extLst>
  </p:cSld>
  <p:clrMapOvr>
    <a:masterClrMapping/>
  </p:clrMapOvr>
  <p:transition spd="slow">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658F51-A945-40D4-9BCF-104EBD939D42}" type="datetime1">
              <a:rPr lang="hu-HU" smtClean="0"/>
              <a:pPr/>
              <a:t>2019.02.26.</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4B93229A-1282-48C4-8742-30313075C0A9}" type="slidenum">
              <a:rPr lang="hu-HU" smtClean="0"/>
              <a:pPr/>
              <a:t>‹#›</a:t>
            </a:fld>
            <a:endParaRPr lang="hu-HU"/>
          </a:p>
        </p:txBody>
      </p:sp>
    </p:spTree>
    <p:extLst>
      <p:ext uri="{BB962C8B-B14F-4D97-AF65-F5344CB8AC3E}">
        <p14:creationId xmlns:p14="http://schemas.microsoft.com/office/powerpoint/2010/main" xmlns="" val="1983553386"/>
      </p:ext>
    </p:extLst>
  </p:cSld>
  <p:clrMapOvr>
    <a:masterClrMapping/>
  </p:clrMapOvr>
  <p:transition spd="slow">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93EF7C1D-98A4-46DC-9530-5FBC1D971ABA}" type="datetime1">
              <a:rPr lang="hu-HU" smtClean="0"/>
              <a:pPr/>
              <a:t>2019.02.26.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4B93229A-1282-48C4-8742-30313075C0A9}" type="slidenum">
              <a:rPr lang="hu-HU" smtClean="0"/>
              <a:pPr/>
              <a:t>‹#›</a:t>
            </a:fld>
            <a:endParaRPr lang="hu-HU"/>
          </a:p>
        </p:txBody>
      </p:sp>
    </p:spTree>
    <p:extLst>
      <p:ext uri="{BB962C8B-B14F-4D97-AF65-F5344CB8AC3E}">
        <p14:creationId xmlns:p14="http://schemas.microsoft.com/office/powerpoint/2010/main" xmlns="" val="3080625532"/>
      </p:ext>
    </p:extLst>
  </p:cSld>
  <p:clrMapOvr>
    <a:masterClrMapping/>
  </p:clrMapOvr>
  <p:transition spd="slow">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u-HU"/>
              <a:t>Mintacím szerkesztése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u-HU"/>
              <a:t>Kép beszúrásához kattintson az ikonra</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ate Placeholder 4"/>
          <p:cNvSpPr>
            <a:spLocks noGrp="1"/>
          </p:cNvSpPr>
          <p:nvPr>
            <p:ph type="dt" sz="half" idx="10"/>
          </p:nvPr>
        </p:nvSpPr>
        <p:spPr/>
        <p:txBody>
          <a:bodyPr/>
          <a:lstStyle/>
          <a:p>
            <a:fld id="{46A7336E-A826-4040-A99E-1AF21346A2D1}" type="datetime1">
              <a:rPr lang="hu-HU" smtClean="0"/>
              <a:pPr/>
              <a:t>2019.02.26.</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4B93229A-1282-48C4-8742-30313075C0A9}" type="slidenum">
              <a:rPr lang="hu-HU" smtClean="0"/>
              <a:pPr/>
              <a:t>‹#›</a:t>
            </a:fld>
            <a:endParaRPr lang="hu-HU"/>
          </a:p>
        </p:txBody>
      </p:sp>
    </p:spTree>
    <p:extLst>
      <p:ext uri="{BB962C8B-B14F-4D97-AF65-F5344CB8AC3E}">
        <p14:creationId xmlns:p14="http://schemas.microsoft.com/office/powerpoint/2010/main" xmlns="" val="3547902941"/>
      </p:ext>
    </p:extLst>
  </p:cSld>
  <p:clrMapOvr>
    <a:masterClrMapping/>
  </p:clrMapOvr>
  <p:transition spd="slow">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EF8DF-023C-41E6-8BC0-58A8C6C7D64C}" type="datetime1">
              <a:rPr lang="hu-HU" smtClean="0"/>
              <a:pPr/>
              <a:t>2019.02.26.</a:t>
            </a:fld>
            <a:endParaRPr lang="hu-H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3229A-1282-48C4-8742-30313075C0A9}" type="slidenum">
              <a:rPr lang="hu-HU" smtClean="0"/>
              <a:pPr/>
              <a:t>‹#›</a:t>
            </a:fld>
            <a:endParaRPr lang="hu-HU"/>
          </a:p>
        </p:txBody>
      </p:sp>
    </p:spTree>
    <p:extLst>
      <p:ext uri="{BB962C8B-B14F-4D97-AF65-F5344CB8AC3E}">
        <p14:creationId xmlns:p14="http://schemas.microsoft.com/office/powerpoint/2010/main" xmlns="" val="5168213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heel spokes="8"/>
  </p:transition>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komplexalapprogram.hu/"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7.tiff"/><Relationship Id="rId5" Type="http://schemas.openxmlformats.org/officeDocument/2006/relationships/image" Target="../media/image6.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Dia számának helye 1"/>
          <p:cNvSpPr>
            <a:spLocks noGrp="1"/>
          </p:cNvSpPr>
          <p:nvPr>
            <p:ph type="sldNum" sz="quarter" idx="12"/>
          </p:nvPr>
        </p:nvSpPr>
        <p:spPr/>
        <p:txBody>
          <a:bodyPr/>
          <a:lstStyle/>
          <a:p>
            <a:fld id="{4B93229A-1282-48C4-8742-30313075C0A9}" type="slidenum">
              <a:rPr lang="hu-HU" smtClean="0"/>
              <a:pPr/>
              <a:t>1</a:t>
            </a:fld>
            <a:endParaRPr lang="hu-HU"/>
          </a:p>
        </p:txBody>
      </p:sp>
    </p:spTree>
    <p:extLst>
      <p:ext uri="{BB962C8B-B14F-4D97-AF65-F5344CB8AC3E}">
        <p14:creationId xmlns:p14="http://schemas.microsoft.com/office/powerpoint/2010/main" xmlns="" val="1905964860"/>
      </p:ext>
    </p:extLst>
  </p:cSld>
  <p:clrMapOvr>
    <a:masterClrMapping/>
  </p:clrMapOvr>
  <p:transition spd="slow">
    <p:wheel spokes="8"/>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6" name="Cím 5"/>
          <p:cNvSpPr>
            <a:spLocks noGrp="1"/>
          </p:cNvSpPr>
          <p:nvPr>
            <p:ph type="title"/>
          </p:nvPr>
        </p:nvSpPr>
        <p:spPr/>
        <p:txBody>
          <a:bodyPr>
            <a:normAutofit fontScale="90000"/>
          </a:bodyPr>
          <a:lstStyle/>
          <a:p>
            <a:pPr algn="ctr"/>
            <a:r>
              <a:rPr lang="hu-HU" altLang="hu-HU" sz="3600" dirty="0">
                <a:solidFill>
                  <a:srgbClr val="C00000"/>
                </a:solidFill>
              </a:rPr>
              <a:t/>
            </a:r>
            <a:br>
              <a:rPr lang="hu-HU" altLang="hu-HU" sz="3600" dirty="0">
                <a:solidFill>
                  <a:srgbClr val="C00000"/>
                </a:solidFill>
              </a:rPr>
            </a:br>
            <a:r>
              <a:rPr lang="hu-HU" altLang="hu-HU" sz="4900" b="1" dirty="0">
                <a:solidFill>
                  <a:srgbClr val="C00000"/>
                </a:solidFill>
              </a:rPr>
              <a:t>Mely intézmény lehet  az iskolahálózat tagja?</a:t>
            </a:r>
            <a:r>
              <a:rPr lang="hu-HU" altLang="hu-HU" sz="4900" b="1" dirty="0"/>
              <a:t/>
            </a:r>
            <a:br>
              <a:rPr lang="hu-HU" altLang="hu-HU" sz="4900" b="1" dirty="0"/>
            </a:br>
            <a:endParaRPr lang="hu-HU" sz="4900" b="1" dirty="0">
              <a:solidFill>
                <a:srgbClr val="C00000"/>
              </a:solidFill>
            </a:endParaRPr>
          </a:p>
        </p:txBody>
      </p:sp>
      <p:sp>
        <p:nvSpPr>
          <p:cNvPr id="14" name="Tartalom helye 13"/>
          <p:cNvSpPr>
            <a:spLocks noGrp="1"/>
          </p:cNvSpPr>
          <p:nvPr>
            <p:ph idx="1"/>
          </p:nvPr>
        </p:nvSpPr>
        <p:spPr/>
        <p:txBody>
          <a:bodyPr>
            <a:normAutofit/>
          </a:bodyPr>
          <a:lstStyle/>
          <a:p>
            <a:pPr>
              <a:buFont typeface="Wingdings" panose="05000000000000000000" pitchFamily="2" charset="2"/>
              <a:buChar char="ü"/>
            </a:pPr>
            <a:r>
              <a:rPr lang="hu-HU" altLang="hu-HU" sz="4000" dirty="0"/>
              <a:t>Olyan intézmény, amely a fenntartóval kötött együttműködési megállapodás alapján vállalja a KAP bevezetésesét és iskolai megvalósítását!</a:t>
            </a:r>
          </a:p>
          <a:p>
            <a:pPr>
              <a:buFont typeface="Wingdings" panose="05000000000000000000" pitchFamily="2" charset="2"/>
              <a:buChar char="ü"/>
            </a:pPr>
            <a:endParaRPr lang="hu-HU" altLang="hu-HU" sz="4000" dirty="0"/>
          </a:p>
        </p:txBody>
      </p:sp>
      <p:sp>
        <p:nvSpPr>
          <p:cNvPr id="3" name="Dia számának helye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93229A-1282-48C4-8742-30313075C0A9}" type="slidenum">
              <a:rPr kumimoji="0" lang="hu-HU"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hu-HU"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 name="Kép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20680" y="5046130"/>
            <a:ext cx="1223319" cy="1181675"/>
          </a:xfrm>
          <a:prstGeom prst="rect">
            <a:avLst/>
          </a:prstGeom>
        </p:spPr>
      </p:pic>
      <p:pic>
        <p:nvPicPr>
          <p:cNvPr id="7" name="Kép 6"/>
          <p:cNvPicPr>
            <a:picLocks noChangeAspect="1"/>
          </p:cNvPicPr>
          <p:nvPr/>
        </p:nvPicPr>
        <p:blipFill>
          <a:blip r:embed="rId5" cstate="print"/>
          <a:stretch>
            <a:fillRect/>
          </a:stretch>
        </p:blipFill>
        <p:spPr>
          <a:xfrm>
            <a:off x="2974682" y="4715204"/>
            <a:ext cx="3834716" cy="1194920"/>
          </a:xfrm>
          <a:prstGeom prst="rect">
            <a:avLst/>
          </a:prstGeom>
        </p:spPr>
      </p:pic>
    </p:spTree>
    <p:extLst>
      <p:ext uri="{BB962C8B-B14F-4D97-AF65-F5344CB8AC3E}">
        <p14:creationId xmlns:p14="http://schemas.microsoft.com/office/powerpoint/2010/main" xmlns="" val="3877266224"/>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6" name="Cím 5"/>
          <p:cNvSpPr>
            <a:spLocks noGrp="1"/>
          </p:cNvSpPr>
          <p:nvPr>
            <p:ph type="title"/>
          </p:nvPr>
        </p:nvSpPr>
        <p:spPr>
          <a:xfrm>
            <a:off x="618220" y="364646"/>
            <a:ext cx="7886700" cy="1552460"/>
          </a:xfrm>
        </p:spPr>
        <p:txBody>
          <a:bodyPr>
            <a:normAutofit fontScale="90000"/>
          </a:bodyPr>
          <a:lstStyle/>
          <a:p>
            <a:pPr algn="ctr"/>
            <a:r>
              <a:rPr lang="hu-HU" altLang="hu-HU" sz="3600" dirty="0">
                <a:solidFill>
                  <a:srgbClr val="C00000"/>
                </a:solidFill>
              </a:rPr>
              <a:t/>
            </a:r>
            <a:br>
              <a:rPr lang="hu-HU" altLang="hu-HU" sz="3600" dirty="0">
                <a:solidFill>
                  <a:srgbClr val="C00000"/>
                </a:solidFill>
              </a:rPr>
            </a:br>
            <a:r>
              <a:rPr lang="hu-HU" altLang="hu-HU" sz="3600" b="1" dirty="0">
                <a:solidFill>
                  <a:srgbClr val="C00000"/>
                </a:solidFill>
              </a:rPr>
              <a:t>Szakmai Támogatás Munkacsoport és a Regionális Képzési Központok </a:t>
            </a:r>
            <a:br>
              <a:rPr lang="hu-HU" altLang="hu-HU" sz="3600" b="1" dirty="0">
                <a:solidFill>
                  <a:srgbClr val="C00000"/>
                </a:solidFill>
              </a:rPr>
            </a:br>
            <a:endParaRPr lang="hu-HU" sz="3600" b="1" dirty="0">
              <a:solidFill>
                <a:srgbClr val="C00000"/>
              </a:solidFill>
            </a:endParaRPr>
          </a:p>
        </p:txBody>
      </p:sp>
      <p:sp>
        <p:nvSpPr>
          <p:cNvPr id="14" name="Tartalom helye 13"/>
          <p:cNvSpPr>
            <a:spLocks noGrp="1"/>
          </p:cNvSpPr>
          <p:nvPr>
            <p:ph sz="half" idx="1"/>
          </p:nvPr>
        </p:nvSpPr>
        <p:spPr>
          <a:xfrm>
            <a:off x="628650" y="2050421"/>
            <a:ext cx="3886200" cy="4126542"/>
          </a:xfrm>
        </p:spPr>
        <p:txBody>
          <a:bodyPr>
            <a:normAutofit/>
          </a:bodyPr>
          <a:lstStyle/>
          <a:p>
            <a:pPr>
              <a:buFont typeface="Wingdings" panose="05000000000000000000" pitchFamily="2" charset="2"/>
              <a:buChar char="ü"/>
            </a:pPr>
            <a:r>
              <a:rPr lang="hu-HU" altLang="hu-HU" sz="3000" b="1" dirty="0">
                <a:solidFill>
                  <a:srgbClr val="C00000"/>
                </a:solidFill>
              </a:rPr>
              <a:t>A Szakmai Támogatás Munkacsoport </a:t>
            </a:r>
            <a:r>
              <a:rPr lang="hu-HU" altLang="hu-HU" sz="3000" b="1" dirty="0"/>
              <a:t>az  Eszterházy Károly Egyetemen (Eger) működik a </a:t>
            </a:r>
            <a:r>
              <a:rPr lang="hu-HU" altLang="hu-HU" sz="3000" dirty="0"/>
              <a:t>KAP Országos Pedagógusképző és továbbképző Központon belül.</a:t>
            </a:r>
          </a:p>
          <a:p>
            <a:pPr>
              <a:buFont typeface="Wingdings" panose="05000000000000000000" pitchFamily="2" charset="2"/>
              <a:buChar char="ü"/>
            </a:pPr>
            <a:endParaRPr lang="hu-HU" altLang="hu-HU" sz="4000" b="1" dirty="0"/>
          </a:p>
        </p:txBody>
      </p:sp>
      <p:sp>
        <p:nvSpPr>
          <p:cNvPr id="2" name="Tartalom helye 1"/>
          <p:cNvSpPr>
            <a:spLocks noGrp="1"/>
          </p:cNvSpPr>
          <p:nvPr>
            <p:ph sz="half" idx="2"/>
          </p:nvPr>
        </p:nvSpPr>
        <p:spPr>
          <a:xfrm>
            <a:off x="4629150" y="2045653"/>
            <a:ext cx="3886200" cy="4131310"/>
          </a:xfrm>
        </p:spPr>
        <p:txBody>
          <a:bodyPr>
            <a:normAutofit/>
          </a:bodyPr>
          <a:lstStyle/>
          <a:p>
            <a:pPr>
              <a:buFont typeface="Wingdings" panose="05000000000000000000" pitchFamily="2" charset="2"/>
              <a:buChar char="ü"/>
            </a:pPr>
            <a:r>
              <a:rPr lang="hu-HU" altLang="hu-HU" b="1" dirty="0">
                <a:solidFill>
                  <a:srgbClr val="C00000"/>
                </a:solidFill>
              </a:rPr>
              <a:t>A Regionális Képzési Központok </a:t>
            </a:r>
            <a:r>
              <a:rPr lang="hu-HU" altLang="hu-HU" dirty="0"/>
              <a:t>a hat konzorciumi partner (köztük a NYE)  képzésszervezési intézményei.</a:t>
            </a:r>
          </a:p>
        </p:txBody>
      </p:sp>
      <p:pic>
        <p:nvPicPr>
          <p:cNvPr id="4" name="Kép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20680" y="5046130"/>
            <a:ext cx="1223319" cy="1181675"/>
          </a:xfrm>
          <a:prstGeom prst="rect">
            <a:avLst/>
          </a:prstGeom>
        </p:spPr>
      </p:pic>
      <p:sp>
        <p:nvSpPr>
          <p:cNvPr id="3" name="Dia számának helye 2"/>
          <p:cNvSpPr>
            <a:spLocks noGrp="1"/>
          </p:cNvSpPr>
          <p:nvPr>
            <p:ph type="sldNum" sz="quarter" idx="12"/>
          </p:nvPr>
        </p:nvSpPr>
        <p:spPr/>
        <p:txBody>
          <a:bodyPr/>
          <a:lstStyle/>
          <a:p>
            <a:fld id="{4B93229A-1282-48C4-8742-30313075C0A9}" type="slidenum">
              <a:rPr lang="hu-HU" smtClean="0"/>
              <a:pPr/>
              <a:t>11</a:t>
            </a:fld>
            <a:endParaRPr lang="hu-HU"/>
          </a:p>
        </p:txBody>
      </p:sp>
    </p:spTree>
    <p:extLst>
      <p:ext uri="{BB962C8B-B14F-4D97-AF65-F5344CB8AC3E}">
        <p14:creationId xmlns:p14="http://schemas.microsoft.com/office/powerpoint/2010/main" xmlns="" val="1159215768"/>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6" name="Cím 5"/>
          <p:cNvSpPr>
            <a:spLocks noGrp="1"/>
          </p:cNvSpPr>
          <p:nvPr>
            <p:ph type="title"/>
          </p:nvPr>
        </p:nvSpPr>
        <p:spPr/>
        <p:txBody>
          <a:bodyPr>
            <a:noAutofit/>
          </a:bodyPr>
          <a:lstStyle/>
          <a:p>
            <a:pPr algn="ctr"/>
            <a:r>
              <a:rPr lang="hu-HU" altLang="hu-HU" b="1" dirty="0">
                <a:solidFill>
                  <a:srgbClr val="C00000"/>
                </a:solidFill>
              </a:rPr>
              <a:t>Komplex Alapprogram – iskolahálózat két fő csomópontja</a:t>
            </a:r>
            <a:endParaRPr lang="hu-HU" dirty="0">
              <a:solidFill>
                <a:srgbClr val="C00000"/>
              </a:solidFill>
            </a:endParaRPr>
          </a:p>
        </p:txBody>
      </p:sp>
      <p:sp>
        <p:nvSpPr>
          <p:cNvPr id="14" name="Tartalom helye 13"/>
          <p:cNvSpPr>
            <a:spLocks noGrp="1"/>
          </p:cNvSpPr>
          <p:nvPr>
            <p:ph sz="half" idx="1"/>
          </p:nvPr>
        </p:nvSpPr>
        <p:spPr>
          <a:xfrm>
            <a:off x="628650" y="2255519"/>
            <a:ext cx="3886200" cy="3921443"/>
          </a:xfrm>
        </p:spPr>
        <p:txBody>
          <a:bodyPr>
            <a:normAutofit fontScale="25000" lnSpcReduction="20000"/>
          </a:bodyPr>
          <a:lstStyle/>
          <a:p>
            <a:pPr marL="0" indent="0" algn="ctr">
              <a:buNone/>
            </a:pPr>
            <a:r>
              <a:rPr lang="hu-HU" altLang="hu-HU" sz="11200" dirty="0">
                <a:solidFill>
                  <a:srgbClr val="C00000"/>
                </a:solidFill>
              </a:rPr>
              <a:t>1. Szakmai Támogatás Munkacsoport és a Regionális Képzési Központok</a:t>
            </a:r>
          </a:p>
          <a:p>
            <a:pPr marL="742950" indent="-742950">
              <a:buAutoNum type="arabicPeriod"/>
            </a:pPr>
            <a:endParaRPr lang="hu-HU" altLang="hu-HU" sz="9600" dirty="0"/>
          </a:p>
          <a:p>
            <a:pPr marL="742950" indent="-742950">
              <a:buAutoNum type="arabicPeriod"/>
            </a:pPr>
            <a:endParaRPr lang="hu-HU" altLang="hu-HU" sz="9600" dirty="0"/>
          </a:p>
          <a:p>
            <a:pPr>
              <a:buFont typeface="Wingdings" panose="05000000000000000000" pitchFamily="2" charset="2"/>
              <a:buChar char="ü"/>
            </a:pPr>
            <a:r>
              <a:rPr lang="hu-HU" altLang="hu-HU" sz="9600" dirty="0"/>
              <a:t>Koordinálja és </a:t>
            </a:r>
            <a:r>
              <a:rPr lang="hu-HU" altLang="hu-HU" sz="9600" dirty="0" err="1"/>
              <a:t>facilitálja</a:t>
            </a:r>
            <a:r>
              <a:rPr lang="hu-HU" altLang="hu-HU" sz="9600" dirty="0"/>
              <a:t> a hálózatot, illetve szakmai hátteret biztosít a partnerintézményeknek, kiválasztja az </a:t>
            </a:r>
            <a:r>
              <a:rPr lang="hu-HU" altLang="hu-HU" sz="9600" dirty="0">
                <a:solidFill>
                  <a:srgbClr val="C00000"/>
                </a:solidFill>
              </a:rPr>
              <a:t>Élménysulikat!</a:t>
            </a:r>
          </a:p>
          <a:p>
            <a:pPr marL="0" indent="0">
              <a:buNone/>
            </a:pPr>
            <a:endParaRPr lang="hu-HU" altLang="hu-HU" sz="3000" dirty="0">
              <a:solidFill>
                <a:srgbClr val="FF0000"/>
              </a:solidFill>
            </a:endParaRPr>
          </a:p>
          <a:p>
            <a:pPr>
              <a:buFontTx/>
              <a:buNone/>
            </a:pPr>
            <a:r>
              <a:rPr lang="hu-HU" altLang="hu-HU" dirty="0"/>
              <a:t>	</a:t>
            </a:r>
          </a:p>
          <a:p>
            <a:pPr>
              <a:buFont typeface="Wingdings" panose="05000000000000000000" pitchFamily="2" charset="2"/>
              <a:buChar char="ü"/>
            </a:pPr>
            <a:endParaRPr lang="hu-HU" altLang="hu-HU" sz="4000" b="1" dirty="0"/>
          </a:p>
        </p:txBody>
      </p:sp>
      <p:sp>
        <p:nvSpPr>
          <p:cNvPr id="2" name="Tartalom helye 1"/>
          <p:cNvSpPr>
            <a:spLocks noGrp="1"/>
          </p:cNvSpPr>
          <p:nvPr>
            <p:ph sz="half" idx="2"/>
          </p:nvPr>
        </p:nvSpPr>
        <p:spPr>
          <a:xfrm>
            <a:off x="4629150" y="2255519"/>
            <a:ext cx="3886200" cy="3921444"/>
          </a:xfrm>
        </p:spPr>
        <p:txBody>
          <a:bodyPr>
            <a:normAutofit fontScale="25000" lnSpcReduction="20000"/>
          </a:bodyPr>
          <a:lstStyle/>
          <a:p>
            <a:pPr marL="0" indent="0" algn="ctr">
              <a:buNone/>
            </a:pPr>
            <a:r>
              <a:rPr lang="hu-HU" altLang="hu-HU" sz="11200" dirty="0">
                <a:solidFill>
                  <a:srgbClr val="C00000"/>
                </a:solidFill>
              </a:rPr>
              <a:t>2. Élménysulik – az iskolahálózat mintaiskolái</a:t>
            </a:r>
          </a:p>
        </p:txBody>
      </p:sp>
      <p:sp>
        <p:nvSpPr>
          <p:cNvPr id="3" name="Dia számának helye 2"/>
          <p:cNvSpPr>
            <a:spLocks noGrp="1"/>
          </p:cNvSpPr>
          <p:nvPr>
            <p:ph type="sldNum" sz="quarter" idx="12"/>
          </p:nvPr>
        </p:nvSpPr>
        <p:spPr/>
        <p:txBody>
          <a:bodyPr/>
          <a:lstStyle/>
          <a:p>
            <a:fld id="{4B93229A-1282-48C4-8742-30313075C0A9}" type="slidenum">
              <a:rPr lang="hu-HU" smtClean="0"/>
              <a:pPr/>
              <a:t>12</a:t>
            </a:fld>
            <a:endParaRPr lang="hu-HU"/>
          </a:p>
        </p:txBody>
      </p:sp>
      <p:pic>
        <p:nvPicPr>
          <p:cNvPr id="4" name="Kép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20680" y="5046130"/>
            <a:ext cx="1223319" cy="1181675"/>
          </a:xfrm>
          <a:prstGeom prst="rect">
            <a:avLst/>
          </a:prstGeom>
        </p:spPr>
      </p:pic>
      <p:sp>
        <p:nvSpPr>
          <p:cNvPr id="8" name="Jobbra nyíl 7"/>
          <p:cNvSpPr/>
          <p:nvPr/>
        </p:nvSpPr>
        <p:spPr>
          <a:xfrm rot="20228056">
            <a:off x="4700528" y="5204249"/>
            <a:ext cx="727572" cy="316901"/>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0" name="Jobbra nyíl 7">
            <a:extLst>
              <a:ext uri="{FF2B5EF4-FFF2-40B4-BE49-F238E27FC236}">
                <a16:creationId xmlns:a16="http://schemas.microsoft.com/office/drawing/2014/main" xmlns="" id="{1E17CA3D-47DF-0F40-9515-DAA5C34BF268}"/>
              </a:ext>
            </a:extLst>
          </p:cNvPr>
          <p:cNvSpPr/>
          <p:nvPr/>
        </p:nvSpPr>
        <p:spPr>
          <a:xfrm rot="5400000">
            <a:off x="2462022" y="3741951"/>
            <a:ext cx="463296" cy="243840"/>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5" name="Kép 4"/>
          <p:cNvPicPr>
            <a:picLocks noChangeAspect="1"/>
          </p:cNvPicPr>
          <p:nvPr/>
        </p:nvPicPr>
        <p:blipFill>
          <a:blip r:embed="rId5" cstate="print"/>
          <a:stretch>
            <a:fillRect/>
          </a:stretch>
        </p:blipFill>
        <p:spPr>
          <a:xfrm>
            <a:off x="4791150" y="2949430"/>
            <a:ext cx="3562200" cy="2045858"/>
          </a:xfrm>
          <a:prstGeom prst="rect">
            <a:avLst/>
          </a:prstGeom>
        </p:spPr>
      </p:pic>
    </p:spTree>
    <p:extLst>
      <p:ext uri="{BB962C8B-B14F-4D97-AF65-F5344CB8AC3E}">
        <p14:creationId xmlns:p14="http://schemas.microsoft.com/office/powerpoint/2010/main" xmlns="" val="959094821"/>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80">
                                          <p:stCondLst>
                                            <p:cond delay="0"/>
                                          </p:stCondLst>
                                        </p:cTn>
                                        <p:tgtEl>
                                          <p:spTgt spid="10"/>
                                        </p:tgtEl>
                                      </p:cBhvr>
                                    </p:animEffect>
                                    <p:anim calcmode="lin" valueType="num">
                                      <p:cBhvr>
                                        <p:cTn id="13"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8" dur="26">
                                          <p:stCondLst>
                                            <p:cond delay="650"/>
                                          </p:stCondLst>
                                        </p:cTn>
                                        <p:tgtEl>
                                          <p:spTgt spid="10"/>
                                        </p:tgtEl>
                                      </p:cBhvr>
                                      <p:to x="100000" y="60000"/>
                                    </p:animScale>
                                    <p:animScale>
                                      <p:cBhvr>
                                        <p:cTn id="19" dur="166" decel="50000">
                                          <p:stCondLst>
                                            <p:cond delay="676"/>
                                          </p:stCondLst>
                                        </p:cTn>
                                        <p:tgtEl>
                                          <p:spTgt spid="10"/>
                                        </p:tgtEl>
                                      </p:cBhvr>
                                      <p:to x="100000" y="100000"/>
                                    </p:animScale>
                                    <p:animScale>
                                      <p:cBhvr>
                                        <p:cTn id="20" dur="26">
                                          <p:stCondLst>
                                            <p:cond delay="1312"/>
                                          </p:stCondLst>
                                        </p:cTn>
                                        <p:tgtEl>
                                          <p:spTgt spid="10"/>
                                        </p:tgtEl>
                                      </p:cBhvr>
                                      <p:to x="100000" y="80000"/>
                                    </p:animScale>
                                    <p:animScale>
                                      <p:cBhvr>
                                        <p:cTn id="21" dur="166" decel="50000">
                                          <p:stCondLst>
                                            <p:cond delay="1338"/>
                                          </p:stCondLst>
                                        </p:cTn>
                                        <p:tgtEl>
                                          <p:spTgt spid="10"/>
                                        </p:tgtEl>
                                      </p:cBhvr>
                                      <p:to x="100000" y="100000"/>
                                    </p:animScale>
                                    <p:animScale>
                                      <p:cBhvr>
                                        <p:cTn id="22" dur="26">
                                          <p:stCondLst>
                                            <p:cond delay="1642"/>
                                          </p:stCondLst>
                                        </p:cTn>
                                        <p:tgtEl>
                                          <p:spTgt spid="10"/>
                                        </p:tgtEl>
                                      </p:cBhvr>
                                      <p:to x="100000" y="90000"/>
                                    </p:animScale>
                                    <p:animScale>
                                      <p:cBhvr>
                                        <p:cTn id="23" dur="166" decel="50000">
                                          <p:stCondLst>
                                            <p:cond delay="1668"/>
                                          </p:stCondLst>
                                        </p:cTn>
                                        <p:tgtEl>
                                          <p:spTgt spid="10"/>
                                        </p:tgtEl>
                                      </p:cBhvr>
                                      <p:to x="100000" y="100000"/>
                                    </p:animScale>
                                    <p:animScale>
                                      <p:cBhvr>
                                        <p:cTn id="24" dur="26">
                                          <p:stCondLst>
                                            <p:cond delay="1808"/>
                                          </p:stCondLst>
                                        </p:cTn>
                                        <p:tgtEl>
                                          <p:spTgt spid="10"/>
                                        </p:tgtEl>
                                      </p:cBhvr>
                                      <p:to x="100000" y="95000"/>
                                    </p:animScale>
                                    <p:animScale>
                                      <p:cBhvr>
                                        <p:cTn id="25" dur="166" decel="50000">
                                          <p:stCondLst>
                                            <p:cond delay="1834"/>
                                          </p:stCondLst>
                                        </p:cTn>
                                        <p:tgtEl>
                                          <p:spTgt spid="10"/>
                                        </p:tgtEl>
                                      </p:cBhvr>
                                      <p:to x="100000" y="100000"/>
                                    </p:animScale>
                                  </p:childTnLst>
                                </p:cTn>
                              </p:par>
                            </p:childTnLst>
                          </p:cTn>
                        </p:par>
                        <p:par>
                          <p:cTn id="26" fill="hold">
                            <p:stCondLst>
                              <p:cond delay="2500"/>
                            </p:stCondLst>
                            <p:childTnLst>
                              <p:par>
                                <p:cTn id="27" presetID="2" presetClass="entr" presetSubtype="8" fill="hold" nodeType="after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 calcmode="lin" valueType="num">
                                      <p:cBhvr additive="base">
                                        <p:cTn id="29"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26"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80">
                                          <p:stCondLst>
                                            <p:cond delay="0"/>
                                          </p:stCondLst>
                                        </p:cTn>
                                        <p:tgtEl>
                                          <p:spTgt spid="8"/>
                                        </p:tgtEl>
                                      </p:cBhvr>
                                    </p:animEffect>
                                    <p:anim calcmode="lin" valueType="num">
                                      <p:cBhvr>
                                        <p:cTn id="3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0" dur="26">
                                          <p:stCondLst>
                                            <p:cond delay="650"/>
                                          </p:stCondLst>
                                        </p:cTn>
                                        <p:tgtEl>
                                          <p:spTgt spid="8"/>
                                        </p:tgtEl>
                                      </p:cBhvr>
                                      <p:to x="100000" y="60000"/>
                                    </p:animScale>
                                    <p:animScale>
                                      <p:cBhvr>
                                        <p:cTn id="41" dur="166" decel="50000">
                                          <p:stCondLst>
                                            <p:cond delay="676"/>
                                          </p:stCondLst>
                                        </p:cTn>
                                        <p:tgtEl>
                                          <p:spTgt spid="8"/>
                                        </p:tgtEl>
                                      </p:cBhvr>
                                      <p:to x="100000" y="100000"/>
                                    </p:animScale>
                                    <p:animScale>
                                      <p:cBhvr>
                                        <p:cTn id="42" dur="26">
                                          <p:stCondLst>
                                            <p:cond delay="1312"/>
                                          </p:stCondLst>
                                        </p:cTn>
                                        <p:tgtEl>
                                          <p:spTgt spid="8"/>
                                        </p:tgtEl>
                                      </p:cBhvr>
                                      <p:to x="100000" y="80000"/>
                                    </p:animScale>
                                    <p:animScale>
                                      <p:cBhvr>
                                        <p:cTn id="43" dur="166" decel="50000">
                                          <p:stCondLst>
                                            <p:cond delay="1338"/>
                                          </p:stCondLst>
                                        </p:cTn>
                                        <p:tgtEl>
                                          <p:spTgt spid="8"/>
                                        </p:tgtEl>
                                      </p:cBhvr>
                                      <p:to x="100000" y="100000"/>
                                    </p:animScale>
                                    <p:animScale>
                                      <p:cBhvr>
                                        <p:cTn id="44" dur="26">
                                          <p:stCondLst>
                                            <p:cond delay="1642"/>
                                          </p:stCondLst>
                                        </p:cTn>
                                        <p:tgtEl>
                                          <p:spTgt spid="8"/>
                                        </p:tgtEl>
                                      </p:cBhvr>
                                      <p:to x="100000" y="90000"/>
                                    </p:animScale>
                                    <p:animScale>
                                      <p:cBhvr>
                                        <p:cTn id="45" dur="166" decel="50000">
                                          <p:stCondLst>
                                            <p:cond delay="1668"/>
                                          </p:stCondLst>
                                        </p:cTn>
                                        <p:tgtEl>
                                          <p:spTgt spid="8"/>
                                        </p:tgtEl>
                                      </p:cBhvr>
                                      <p:to x="100000" y="100000"/>
                                    </p:animScale>
                                    <p:animScale>
                                      <p:cBhvr>
                                        <p:cTn id="46" dur="26">
                                          <p:stCondLst>
                                            <p:cond delay="1808"/>
                                          </p:stCondLst>
                                        </p:cTn>
                                        <p:tgtEl>
                                          <p:spTgt spid="8"/>
                                        </p:tgtEl>
                                      </p:cBhvr>
                                      <p:to x="100000" y="95000"/>
                                    </p:animScale>
                                    <p:animScale>
                                      <p:cBhvr>
                                        <p:cTn id="47" dur="166" decel="50000">
                                          <p:stCondLst>
                                            <p:cond delay="1834"/>
                                          </p:stCondLst>
                                        </p:cTn>
                                        <p:tgtEl>
                                          <p:spTgt spid="8"/>
                                        </p:tgtEl>
                                      </p:cBhvr>
                                      <p:to x="100000" y="100000"/>
                                    </p:animScale>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2">
                                            <p:txEl>
                                              <p:pRg st="0" end="0"/>
                                            </p:txEl>
                                          </p:spTgt>
                                        </p:tgtEl>
                                        <p:attrNameLst>
                                          <p:attrName>style.visibility</p:attrName>
                                        </p:attrNameLst>
                                      </p:cBhvr>
                                      <p:to>
                                        <p:strVal val="visible"/>
                                      </p:to>
                                    </p:set>
                                    <p:anim calcmode="lin" valueType="num">
                                      <p:cBhvr additive="base">
                                        <p:cTn id="51"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
                                            <p:txEl>
                                              <p:pRg st="0" end="0"/>
                                            </p:txEl>
                                          </p:spTgt>
                                        </p:tgtEl>
                                        <p:attrNameLst>
                                          <p:attrName>ppt_y</p:attrName>
                                        </p:attrNameLst>
                                      </p:cBhvr>
                                      <p:tavLst>
                                        <p:tav tm="0">
                                          <p:val>
                                            <p:strVal val="#ppt_y"/>
                                          </p:val>
                                        </p:tav>
                                        <p:tav tm="100000">
                                          <p:val>
                                            <p:strVal val="#ppt_y"/>
                                          </p:val>
                                        </p:tav>
                                      </p:tavLst>
                                    </p:anim>
                                  </p:childTnLst>
                                </p:cTn>
                              </p:par>
                              <p:par>
                                <p:cTn id="53" presetID="45" presetClass="entr" presetSubtype="0" fill="hold"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2000"/>
                                        <p:tgtEl>
                                          <p:spTgt spid="5"/>
                                        </p:tgtEl>
                                      </p:cBhvr>
                                    </p:animEffect>
                                    <p:anim calcmode="lin" valueType="num">
                                      <p:cBhvr>
                                        <p:cTn id="56" dur="2000" fill="hold"/>
                                        <p:tgtEl>
                                          <p:spTgt spid="5"/>
                                        </p:tgtEl>
                                        <p:attrNameLst>
                                          <p:attrName>ppt_w</p:attrName>
                                        </p:attrNameLst>
                                      </p:cBhvr>
                                      <p:tavLst>
                                        <p:tav tm="0" fmla="#ppt_w*sin(2.5*pi*$)">
                                          <p:val>
                                            <p:fltVal val="0"/>
                                          </p:val>
                                        </p:tav>
                                        <p:tav tm="100000">
                                          <p:val>
                                            <p:fltVal val="1"/>
                                          </p:val>
                                        </p:tav>
                                      </p:tavLst>
                                    </p:anim>
                                    <p:anim calcmode="lin" valueType="num">
                                      <p:cBhvr>
                                        <p:cTn id="5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6" name="Cím 5"/>
          <p:cNvSpPr>
            <a:spLocks noGrp="1"/>
          </p:cNvSpPr>
          <p:nvPr>
            <p:ph type="title"/>
          </p:nvPr>
        </p:nvSpPr>
        <p:spPr/>
        <p:txBody>
          <a:bodyPr>
            <a:noAutofit/>
          </a:bodyPr>
          <a:lstStyle/>
          <a:p>
            <a:pPr algn="ctr"/>
            <a:r>
              <a:rPr lang="hu-HU" sz="3600" b="1" dirty="0">
                <a:solidFill>
                  <a:srgbClr val="C00000"/>
                </a:solidFill>
              </a:rPr>
              <a:t>A KAP-</a:t>
            </a:r>
            <a:r>
              <a:rPr lang="hu-HU" sz="3600" b="1" dirty="0" err="1">
                <a:solidFill>
                  <a:srgbClr val="C00000"/>
                </a:solidFill>
              </a:rPr>
              <a:t>ot</a:t>
            </a:r>
            <a:r>
              <a:rPr lang="hu-HU" sz="3600" b="1" dirty="0">
                <a:solidFill>
                  <a:srgbClr val="C00000"/>
                </a:solidFill>
              </a:rPr>
              <a:t> megvalósító iskolák hálózathoz való kapcsolódásának lépései</a:t>
            </a:r>
            <a:endParaRPr lang="hu-HU" sz="3600" dirty="0">
              <a:solidFill>
                <a:srgbClr val="C00000"/>
              </a:solidFill>
            </a:endParaRPr>
          </a:p>
        </p:txBody>
      </p:sp>
      <p:sp>
        <p:nvSpPr>
          <p:cNvPr id="14" name="Tartalom helye 13"/>
          <p:cNvSpPr>
            <a:spLocks noGrp="1"/>
          </p:cNvSpPr>
          <p:nvPr>
            <p:ph idx="1"/>
          </p:nvPr>
        </p:nvSpPr>
        <p:spPr>
          <a:xfrm>
            <a:off x="564642" y="1819235"/>
            <a:ext cx="7610094" cy="4351338"/>
          </a:xfrm>
        </p:spPr>
        <p:txBody>
          <a:bodyPr>
            <a:normAutofit fontScale="92500" lnSpcReduction="10000"/>
          </a:bodyPr>
          <a:lstStyle/>
          <a:p>
            <a:pPr marL="457200" indent="-457200">
              <a:lnSpc>
                <a:spcPct val="120000"/>
              </a:lnSpc>
              <a:spcBef>
                <a:spcPts val="600"/>
              </a:spcBef>
              <a:spcAft>
                <a:spcPts val="600"/>
              </a:spcAft>
              <a:buFont typeface="+mj-lt"/>
              <a:buAutoNum type="arabicPeriod"/>
            </a:pPr>
            <a:r>
              <a:rPr lang="hu-HU" altLang="hu-HU" sz="2200" b="1" dirty="0">
                <a:hlinkClick r:id="rId4"/>
              </a:rPr>
              <a:t>www.komplexalapprogram.hu</a:t>
            </a:r>
            <a:r>
              <a:rPr lang="hu-HU" altLang="hu-HU" sz="2200" b="1" dirty="0"/>
              <a:t> – tájékozódás</a:t>
            </a:r>
          </a:p>
          <a:p>
            <a:pPr marL="457200" indent="-457200">
              <a:lnSpc>
                <a:spcPct val="120000"/>
              </a:lnSpc>
              <a:spcBef>
                <a:spcPts val="600"/>
              </a:spcBef>
              <a:spcAft>
                <a:spcPts val="600"/>
              </a:spcAft>
              <a:buFont typeface="+mj-lt"/>
              <a:buAutoNum type="arabicPeriod"/>
            </a:pPr>
            <a:r>
              <a:rPr lang="hu-HU" altLang="hu-HU" sz="2200" b="1" dirty="0"/>
              <a:t>A regisztráció folyamatos (weboldalon történő bejelentkezéssel kezdeményezhető)</a:t>
            </a:r>
          </a:p>
          <a:p>
            <a:pPr marL="457200" indent="-457200">
              <a:lnSpc>
                <a:spcPct val="120000"/>
              </a:lnSpc>
              <a:spcBef>
                <a:spcPts val="600"/>
              </a:spcBef>
              <a:spcAft>
                <a:spcPts val="600"/>
              </a:spcAft>
              <a:buFont typeface="+mj-lt"/>
              <a:buAutoNum type="arabicPeriod"/>
            </a:pPr>
            <a:r>
              <a:rPr lang="hu-HU" altLang="hu-HU" sz="2200" b="1" dirty="0"/>
              <a:t>A regisztráció formai és tartalmi elbírálása maximum 1 hónap</a:t>
            </a:r>
          </a:p>
          <a:p>
            <a:pPr marL="457200" indent="-457200">
              <a:lnSpc>
                <a:spcPct val="120000"/>
              </a:lnSpc>
              <a:spcBef>
                <a:spcPts val="600"/>
              </a:spcBef>
              <a:spcAft>
                <a:spcPts val="600"/>
              </a:spcAft>
              <a:buFont typeface="+mj-lt"/>
              <a:buAutoNum type="arabicPeriod"/>
            </a:pPr>
            <a:r>
              <a:rPr lang="hu-HU" altLang="hu-HU" sz="2200" b="1" dirty="0"/>
              <a:t>A programot bevezető intézmények a program bevezetésének ötödik hónapjától, azaz januártól csatlakozhatnak az iskolahálózathoz</a:t>
            </a:r>
          </a:p>
          <a:p>
            <a:pPr marL="457200" indent="-457200">
              <a:lnSpc>
                <a:spcPct val="120000"/>
              </a:lnSpc>
              <a:spcBef>
                <a:spcPts val="600"/>
              </a:spcBef>
              <a:spcAft>
                <a:spcPts val="600"/>
              </a:spcAft>
              <a:buFont typeface="+mj-lt"/>
              <a:buAutoNum type="arabicPeriod"/>
            </a:pPr>
            <a:r>
              <a:rPr lang="hu-HU" altLang="hu-HU" sz="2200" b="1" dirty="0"/>
              <a:t>A regisztráció után minden negyedévben szakmai nap szervezése tankerületenként, (tavasz, ősz, tél) és júniusban egy tankerületközi szakmai napot a tanév zárásaként</a:t>
            </a:r>
          </a:p>
          <a:p>
            <a:pPr marL="457200" indent="-457200">
              <a:lnSpc>
                <a:spcPct val="120000"/>
              </a:lnSpc>
              <a:spcBef>
                <a:spcPts val="600"/>
              </a:spcBef>
              <a:spcAft>
                <a:spcPts val="600"/>
              </a:spcAft>
              <a:buFont typeface="+mj-lt"/>
              <a:buAutoNum type="arabicPeriod"/>
            </a:pPr>
            <a:endParaRPr lang="hu-HU" altLang="hu-HU" sz="2200" b="1" dirty="0"/>
          </a:p>
        </p:txBody>
      </p:sp>
      <p:sp>
        <p:nvSpPr>
          <p:cNvPr id="2" name="Dia számának helye 1"/>
          <p:cNvSpPr>
            <a:spLocks noGrp="1"/>
          </p:cNvSpPr>
          <p:nvPr>
            <p:ph type="sldNum" sz="quarter" idx="12"/>
          </p:nvPr>
        </p:nvSpPr>
        <p:spPr/>
        <p:txBody>
          <a:bodyPr/>
          <a:lstStyle/>
          <a:p>
            <a:fld id="{4B93229A-1282-48C4-8742-30313075C0A9}" type="slidenum">
              <a:rPr lang="hu-HU" smtClean="0"/>
              <a:pPr/>
              <a:t>13</a:t>
            </a:fld>
            <a:endParaRPr lang="hu-HU"/>
          </a:p>
        </p:txBody>
      </p:sp>
      <p:pic>
        <p:nvPicPr>
          <p:cNvPr id="4" name="Kép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823980" y="5363624"/>
            <a:ext cx="835387" cy="806949"/>
          </a:xfrm>
          <a:prstGeom prst="rect">
            <a:avLst/>
          </a:prstGeom>
        </p:spPr>
      </p:pic>
    </p:spTree>
    <p:extLst>
      <p:ext uri="{BB962C8B-B14F-4D97-AF65-F5344CB8AC3E}">
        <p14:creationId xmlns:p14="http://schemas.microsoft.com/office/powerpoint/2010/main" xmlns="" val="2870886197"/>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 calcmode="lin" valueType="num">
                                      <p:cBhvr additive="base">
                                        <p:cTn id="12"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 calcmode="lin" valueType="num">
                                      <p:cBhvr additive="base">
                                        <p:cTn id="17"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 calcmode="lin" valueType="num">
                                      <p:cBhvr additive="base">
                                        <p:cTn id="22"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 calcmode="lin" valueType="num">
                                      <p:cBhvr additive="base">
                                        <p:cTn id="27" dur="500" fill="hold"/>
                                        <p:tgtEl>
                                          <p:spTgt spid="1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6" name="Cím 5"/>
          <p:cNvSpPr>
            <a:spLocks noGrp="1"/>
          </p:cNvSpPr>
          <p:nvPr>
            <p:ph type="title"/>
          </p:nvPr>
        </p:nvSpPr>
        <p:spPr/>
        <p:txBody>
          <a:bodyPr>
            <a:noAutofit/>
          </a:bodyPr>
          <a:lstStyle/>
          <a:p>
            <a:pPr algn="ctr"/>
            <a:r>
              <a:rPr lang="hu-HU" sz="4000" b="1" dirty="0">
                <a:solidFill>
                  <a:srgbClr val="C00000"/>
                </a:solidFill>
              </a:rPr>
              <a:t>A KAP-</a:t>
            </a:r>
            <a:r>
              <a:rPr lang="hu-HU" sz="4000" b="1" dirty="0" err="1">
                <a:solidFill>
                  <a:srgbClr val="C00000"/>
                </a:solidFill>
              </a:rPr>
              <a:t>ot</a:t>
            </a:r>
            <a:r>
              <a:rPr lang="hu-HU" sz="4000" b="1" dirty="0">
                <a:solidFill>
                  <a:srgbClr val="C00000"/>
                </a:solidFill>
              </a:rPr>
              <a:t> megvalósító iskolák hálózathoz való kapcsolódásának lépései</a:t>
            </a:r>
            <a:endParaRPr lang="hu-HU" sz="4000" dirty="0">
              <a:solidFill>
                <a:srgbClr val="C00000"/>
              </a:solidFill>
            </a:endParaRPr>
          </a:p>
        </p:txBody>
      </p:sp>
      <p:sp>
        <p:nvSpPr>
          <p:cNvPr id="14" name="Tartalom helye 13"/>
          <p:cNvSpPr>
            <a:spLocks noGrp="1"/>
          </p:cNvSpPr>
          <p:nvPr>
            <p:ph idx="1"/>
          </p:nvPr>
        </p:nvSpPr>
        <p:spPr/>
        <p:txBody>
          <a:bodyPr>
            <a:normAutofit/>
          </a:bodyPr>
          <a:lstStyle/>
          <a:p>
            <a:pPr marL="457200" indent="-457200">
              <a:lnSpc>
                <a:spcPct val="120000"/>
              </a:lnSpc>
              <a:spcBef>
                <a:spcPts val="600"/>
              </a:spcBef>
              <a:spcAft>
                <a:spcPts val="600"/>
              </a:spcAft>
              <a:buFont typeface="+mj-lt"/>
              <a:buAutoNum type="arabicPeriod"/>
            </a:pPr>
            <a:endParaRPr lang="hu-HU" altLang="hu-HU" sz="2200" b="1" dirty="0"/>
          </a:p>
          <a:p>
            <a:pPr marL="457200" indent="-457200">
              <a:lnSpc>
                <a:spcPct val="120000"/>
              </a:lnSpc>
              <a:spcBef>
                <a:spcPts val="600"/>
              </a:spcBef>
              <a:spcAft>
                <a:spcPts val="600"/>
              </a:spcAft>
              <a:buFont typeface="+mj-lt"/>
              <a:buAutoNum type="arabicPeriod" startAt="6"/>
            </a:pPr>
            <a:r>
              <a:rPr lang="hu-HU" altLang="hu-HU" sz="2400" b="1" dirty="0"/>
              <a:t>A regisztrációt követően az intézmények jogosulttá válnak a KAP iskolahálózat partnerintézménye elnevezés + logó használatára</a:t>
            </a:r>
          </a:p>
          <a:p>
            <a:pPr marL="457200" indent="-457200">
              <a:lnSpc>
                <a:spcPct val="120000"/>
              </a:lnSpc>
              <a:spcBef>
                <a:spcPts val="600"/>
              </a:spcBef>
              <a:spcAft>
                <a:spcPts val="600"/>
              </a:spcAft>
              <a:buFont typeface="+mj-lt"/>
              <a:buAutoNum type="arabicPeriod" startAt="6"/>
            </a:pPr>
            <a:r>
              <a:rPr lang="hu-HU" altLang="hu-HU" sz="2400" b="1" dirty="0">
                <a:solidFill>
                  <a:srgbClr val="C00000"/>
                </a:solidFill>
              </a:rPr>
              <a:t>Készüljenek az intézmények az Élménysuli-pályázatra! Évente egyszer, július 15-ig! (Augusztusban kerül kihirdetésre)</a:t>
            </a:r>
          </a:p>
          <a:p>
            <a:pPr marL="457200" indent="-457200">
              <a:lnSpc>
                <a:spcPct val="120000"/>
              </a:lnSpc>
              <a:spcBef>
                <a:spcPts val="600"/>
              </a:spcBef>
              <a:spcAft>
                <a:spcPts val="600"/>
              </a:spcAft>
              <a:buFont typeface="+mj-lt"/>
              <a:buAutoNum type="arabicPeriod" startAt="6"/>
            </a:pPr>
            <a:r>
              <a:rPr lang="hu-HU" altLang="hu-HU" sz="2400" b="1" dirty="0">
                <a:solidFill>
                  <a:srgbClr val="C00000"/>
                </a:solidFill>
              </a:rPr>
              <a:t>Az elnyert cím 1 évig érvényes!</a:t>
            </a:r>
          </a:p>
          <a:p>
            <a:pPr marL="457200" indent="-457200">
              <a:lnSpc>
                <a:spcPct val="120000"/>
              </a:lnSpc>
              <a:spcBef>
                <a:spcPts val="600"/>
              </a:spcBef>
              <a:spcAft>
                <a:spcPts val="600"/>
              </a:spcAft>
              <a:buFont typeface="+mj-lt"/>
              <a:buAutoNum type="arabicPeriod" startAt="6"/>
            </a:pPr>
            <a:endParaRPr lang="hu-HU" altLang="hu-HU" sz="2200" b="1" dirty="0">
              <a:solidFill>
                <a:srgbClr val="C00000"/>
              </a:solidFill>
            </a:endParaRPr>
          </a:p>
          <a:p>
            <a:pPr marL="457200" indent="-457200">
              <a:lnSpc>
                <a:spcPct val="120000"/>
              </a:lnSpc>
              <a:spcBef>
                <a:spcPts val="600"/>
              </a:spcBef>
              <a:spcAft>
                <a:spcPts val="600"/>
              </a:spcAft>
              <a:buFont typeface="+mj-lt"/>
              <a:buAutoNum type="arabicPeriod" startAt="6"/>
            </a:pPr>
            <a:endParaRPr lang="hu-HU" altLang="hu-HU" sz="2200" b="1" dirty="0">
              <a:solidFill>
                <a:srgbClr val="C00000"/>
              </a:solidFill>
            </a:endParaRPr>
          </a:p>
          <a:p>
            <a:pPr marL="457200" indent="-457200">
              <a:lnSpc>
                <a:spcPct val="120000"/>
              </a:lnSpc>
              <a:spcBef>
                <a:spcPts val="600"/>
              </a:spcBef>
              <a:spcAft>
                <a:spcPts val="600"/>
              </a:spcAft>
              <a:buFont typeface="+mj-lt"/>
              <a:buAutoNum type="arabicPeriod" startAt="6"/>
            </a:pPr>
            <a:endParaRPr lang="hu-HU" altLang="hu-HU" sz="2200" b="1" dirty="0"/>
          </a:p>
        </p:txBody>
      </p:sp>
      <p:sp>
        <p:nvSpPr>
          <p:cNvPr id="2" name="Dia számának helye 1"/>
          <p:cNvSpPr>
            <a:spLocks noGrp="1"/>
          </p:cNvSpPr>
          <p:nvPr>
            <p:ph type="sldNum" sz="quarter" idx="12"/>
          </p:nvPr>
        </p:nvSpPr>
        <p:spPr/>
        <p:txBody>
          <a:bodyPr/>
          <a:lstStyle/>
          <a:p>
            <a:fld id="{4B93229A-1282-48C4-8742-30313075C0A9}" type="slidenum">
              <a:rPr lang="hu-HU" smtClean="0"/>
              <a:pPr/>
              <a:t>14</a:t>
            </a:fld>
            <a:endParaRPr lang="hu-HU"/>
          </a:p>
        </p:txBody>
      </p:sp>
      <p:pic>
        <p:nvPicPr>
          <p:cNvPr id="4" name="Kép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823980" y="5363624"/>
            <a:ext cx="835387" cy="806949"/>
          </a:xfrm>
          <a:prstGeom prst="rect">
            <a:avLst/>
          </a:prstGeom>
        </p:spPr>
      </p:pic>
    </p:spTree>
    <p:extLst>
      <p:ext uri="{BB962C8B-B14F-4D97-AF65-F5344CB8AC3E}">
        <p14:creationId xmlns:p14="http://schemas.microsoft.com/office/powerpoint/2010/main" xmlns="" val="2366143186"/>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 calcmode="lin" valueType="num">
                                      <p:cBhvr additive="base">
                                        <p:cTn id="12"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 calcmode="lin" valueType="num">
                                      <p:cBhvr additive="base">
                                        <p:cTn id="17"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6" name="Cím 5"/>
          <p:cNvSpPr>
            <a:spLocks noGrp="1"/>
          </p:cNvSpPr>
          <p:nvPr>
            <p:ph type="title"/>
          </p:nvPr>
        </p:nvSpPr>
        <p:spPr/>
        <p:txBody>
          <a:bodyPr>
            <a:noAutofit/>
          </a:bodyPr>
          <a:lstStyle/>
          <a:p>
            <a:pPr algn="ctr"/>
            <a:r>
              <a:rPr lang="hu-HU" sz="4000" b="1" dirty="0">
                <a:solidFill>
                  <a:srgbClr val="C00000"/>
                </a:solidFill>
              </a:rPr>
              <a:t>A KAP-</a:t>
            </a:r>
            <a:r>
              <a:rPr lang="hu-HU" sz="4000" b="1" dirty="0" err="1">
                <a:solidFill>
                  <a:srgbClr val="C00000"/>
                </a:solidFill>
              </a:rPr>
              <a:t>ot</a:t>
            </a:r>
            <a:r>
              <a:rPr lang="hu-HU" sz="4000" b="1" dirty="0">
                <a:solidFill>
                  <a:srgbClr val="C00000"/>
                </a:solidFill>
              </a:rPr>
              <a:t> megvalósító iskolák hálózathoz való kapcsolódásának lépései</a:t>
            </a:r>
            <a:endParaRPr lang="hu-HU" sz="4000" dirty="0">
              <a:solidFill>
                <a:srgbClr val="C00000"/>
              </a:solidFill>
            </a:endParaRPr>
          </a:p>
        </p:txBody>
      </p:sp>
      <p:sp>
        <p:nvSpPr>
          <p:cNvPr id="14" name="Tartalom helye 13"/>
          <p:cNvSpPr>
            <a:spLocks noGrp="1"/>
          </p:cNvSpPr>
          <p:nvPr>
            <p:ph idx="1"/>
          </p:nvPr>
        </p:nvSpPr>
        <p:spPr>
          <a:xfrm>
            <a:off x="564642" y="1819235"/>
            <a:ext cx="7610094" cy="4351338"/>
          </a:xfrm>
        </p:spPr>
        <p:txBody>
          <a:bodyPr>
            <a:normAutofit/>
          </a:bodyPr>
          <a:lstStyle/>
          <a:p>
            <a:pPr marL="457200" indent="-457200">
              <a:lnSpc>
                <a:spcPct val="120000"/>
              </a:lnSpc>
              <a:spcBef>
                <a:spcPts val="600"/>
              </a:spcBef>
              <a:spcAft>
                <a:spcPts val="600"/>
              </a:spcAft>
              <a:buFont typeface="+mj-lt"/>
              <a:buAutoNum type="arabicPeriod" startAt="7"/>
            </a:pPr>
            <a:endParaRPr lang="hu-HU" altLang="hu-HU" sz="2200" b="1" dirty="0">
              <a:solidFill>
                <a:srgbClr val="C00000"/>
              </a:solidFill>
            </a:endParaRPr>
          </a:p>
          <a:p>
            <a:pPr marL="457200" indent="-457200">
              <a:lnSpc>
                <a:spcPct val="120000"/>
              </a:lnSpc>
              <a:spcBef>
                <a:spcPts val="600"/>
              </a:spcBef>
              <a:spcAft>
                <a:spcPts val="600"/>
              </a:spcAft>
              <a:buFont typeface="+mj-lt"/>
              <a:buAutoNum type="arabicPeriod" startAt="9"/>
            </a:pPr>
            <a:r>
              <a:rPr lang="hu-HU" altLang="hu-HU" sz="2200" b="1" dirty="0"/>
              <a:t>Újra pályázható!</a:t>
            </a:r>
          </a:p>
          <a:p>
            <a:pPr marL="457200" indent="-457200">
              <a:lnSpc>
                <a:spcPct val="120000"/>
              </a:lnSpc>
              <a:spcBef>
                <a:spcPts val="600"/>
              </a:spcBef>
              <a:spcAft>
                <a:spcPts val="600"/>
              </a:spcAft>
              <a:buFont typeface="+mj-lt"/>
              <a:buAutoNum type="arabicPeriod" startAt="9"/>
            </a:pPr>
            <a:r>
              <a:rPr lang="hu-HU" altLang="hu-HU" sz="2200" b="1" u="sng" dirty="0"/>
              <a:t>Megújítható: </a:t>
            </a:r>
            <a:r>
              <a:rPr lang="hu-HU" altLang="hu-HU" sz="2200" b="1" dirty="0"/>
              <a:t>1 év után továbbviszi a KAP-</a:t>
            </a:r>
            <a:r>
              <a:rPr lang="hu-HU" altLang="hu-HU" sz="2200" b="1" dirty="0" err="1"/>
              <a:t>ot</a:t>
            </a:r>
            <a:r>
              <a:rPr lang="hu-HU" altLang="hu-HU" sz="2200" b="1" dirty="0"/>
              <a:t>, vállalja, hogy tankerületében legalább egy szakmai napot megszervez és megvalósít, illetve támogat három olyan iskolahálózati tagot, aki elnyerte az </a:t>
            </a:r>
            <a:r>
              <a:rPr lang="hu-HU" altLang="hu-HU" sz="2200" b="1" dirty="0">
                <a:solidFill>
                  <a:srgbClr val="C00000"/>
                </a:solidFill>
              </a:rPr>
              <a:t>Élménysuli </a:t>
            </a:r>
            <a:r>
              <a:rPr lang="hu-HU" altLang="hu-HU" sz="2200" b="1" dirty="0"/>
              <a:t>címet!</a:t>
            </a:r>
          </a:p>
          <a:p>
            <a:pPr marL="457200" indent="-457200">
              <a:lnSpc>
                <a:spcPct val="120000"/>
              </a:lnSpc>
              <a:spcBef>
                <a:spcPts val="600"/>
              </a:spcBef>
              <a:spcAft>
                <a:spcPts val="600"/>
              </a:spcAft>
              <a:buFont typeface="+mj-lt"/>
              <a:buAutoNum type="arabicPeriod" startAt="9"/>
            </a:pPr>
            <a:r>
              <a:rPr lang="hu-HU" altLang="hu-HU" sz="2200" b="1" dirty="0"/>
              <a:t>Azok a hálózati tagok, amelyek nem szerzik meg az </a:t>
            </a:r>
            <a:r>
              <a:rPr lang="hu-HU" altLang="hu-HU" sz="2200" b="1" dirty="0">
                <a:solidFill>
                  <a:srgbClr val="C00000"/>
                </a:solidFill>
              </a:rPr>
              <a:t>Élménysuli címet</a:t>
            </a:r>
            <a:r>
              <a:rPr lang="hu-HU" altLang="hu-HU" sz="2200" b="1" dirty="0"/>
              <a:t>, hálózati tagok maradnak, és a következő pályázati időszakban újra pályázhatnak!</a:t>
            </a:r>
          </a:p>
          <a:p>
            <a:pPr marL="457200" indent="-457200">
              <a:lnSpc>
                <a:spcPct val="120000"/>
              </a:lnSpc>
              <a:spcBef>
                <a:spcPts val="600"/>
              </a:spcBef>
              <a:spcAft>
                <a:spcPts val="600"/>
              </a:spcAft>
              <a:buFont typeface="+mj-lt"/>
              <a:buAutoNum type="arabicPeriod" startAt="9"/>
            </a:pPr>
            <a:endParaRPr lang="hu-HU" altLang="hu-HU" sz="2200" b="1" dirty="0"/>
          </a:p>
        </p:txBody>
      </p:sp>
      <p:sp>
        <p:nvSpPr>
          <p:cNvPr id="2" name="Dia számának helye 1"/>
          <p:cNvSpPr>
            <a:spLocks noGrp="1"/>
          </p:cNvSpPr>
          <p:nvPr>
            <p:ph type="sldNum" sz="quarter" idx="12"/>
          </p:nvPr>
        </p:nvSpPr>
        <p:spPr/>
        <p:txBody>
          <a:bodyPr/>
          <a:lstStyle/>
          <a:p>
            <a:fld id="{4B93229A-1282-48C4-8742-30313075C0A9}" type="slidenum">
              <a:rPr lang="hu-HU" smtClean="0"/>
              <a:pPr/>
              <a:t>15</a:t>
            </a:fld>
            <a:endParaRPr lang="hu-HU"/>
          </a:p>
        </p:txBody>
      </p:sp>
      <p:pic>
        <p:nvPicPr>
          <p:cNvPr id="4" name="Kép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20680" y="5046130"/>
            <a:ext cx="1223319" cy="1181675"/>
          </a:xfrm>
          <a:prstGeom prst="rect">
            <a:avLst/>
          </a:prstGeom>
        </p:spPr>
      </p:pic>
    </p:spTree>
    <p:extLst>
      <p:ext uri="{BB962C8B-B14F-4D97-AF65-F5344CB8AC3E}">
        <p14:creationId xmlns:p14="http://schemas.microsoft.com/office/powerpoint/2010/main" xmlns="" val="1315361146"/>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 calcmode="lin" valueType="num">
                                      <p:cBhvr additive="base">
                                        <p:cTn id="12"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 calcmode="lin" valueType="num">
                                      <p:cBhvr additive="base">
                                        <p:cTn id="17"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6" name="Cím 5"/>
          <p:cNvSpPr>
            <a:spLocks noGrp="1"/>
          </p:cNvSpPr>
          <p:nvPr>
            <p:ph type="title"/>
          </p:nvPr>
        </p:nvSpPr>
        <p:spPr/>
        <p:txBody>
          <a:bodyPr>
            <a:normAutofit fontScale="90000"/>
          </a:bodyPr>
          <a:lstStyle/>
          <a:p>
            <a:pPr algn="ctr"/>
            <a:r>
              <a:rPr lang="hu-HU" altLang="hu-HU" sz="3600" dirty="0">
                <a:solidFill>
                  <a:srgbClr val="C00000"/>
                </a:solidFill>
              </a:rPr>
              <a:t/>
            </a:r>
            <a:br>
              <a:rPr lang="hu-HU" altLang="hu-HU" sz="3600" dirty="0">
                <a:solidFill>
                  <a:srgbClr val="C00000"/>
                </a:solidFill>
              </a:rPr>
            </a:br>
            <a:r>
              <a:rPr lang="hu-HU" altLang="hu-HU" b="1" dirty="0">
                <a:solidFill>
                  <a:srgbClr val="C00000"/>
                </a:solidFill>
              </a:rPr>
              <a:t>A Komplex Alapprogram iskolahálózatának jövőképe</a:t>
            </a:r>
            <a:r>
              <a:rPr lang="hu-HU" altLang="hu-HU" b="1" dirty="0"/>
              <a:t/>
            </a:r>
            <a:br>
              <a:rPr lang="hu-HU" altLang="hu-HU" b="1" dirty="0"/>
            </a:br>
            <a:endParaRPr lang="hu-HU" b="1" dirty="0">
              <a:solidFill>
                <a:srgbClr val="C00000"/>
              </a:solidFill>
            </a:endParaRPr>
          </a:p>
        </p:txBody>
      </p:sp>
      <p:sp>
        <p:nvSpPr>
          <p:cNvPr id="5" name="Tartalom helye 4"/>
          <p:cNvSpPr>
            <a:spLocks noGrp="1"/>
          </p:cNvSpPr>
          <p:nvPr>
            <p:ph idx="1"/>
          </p:nvPr>
        </p:nvSpPr>
        <p:spPr/>
        <p:txBody>
          <a:bodyPr>
            <a:normAutofit/>
          </a:bodyPr>
          <a:lstStyle/>
          <a:p>
            <a:pPr>
              <a:buFont typeface="Wingdings" panose="05000000000000000000" pitchFamily="2" charset="2"/>
              <a:buChar char="ü"/>
            </a:pPr>
            <a:r>
              <a:rPr lang="hu-HU" sz="3200" dirty="0"/>
              <a:t>A szervezeti kultúra fejlesztésén keresztül meg tudjon valósulni a KAP-hoz kapcsolódó pedagógiai módszertani megújulás.</a:t>
            </a:r>
          </a:p>
          <a:p>
            <a:pPr>
              <a:buFont typeface="Wingdings" panose="05000000000000000000" pitchFamily="2" charset="2"/>
              <a:buChar char="ü"/>
            </a:pPr>
            <a:r>
              <a:rPr lang="hu-HU" sz="3200" dirty="0"/>
              <a:t>A hálózatszerveződés folyamata egy spirálként ábrázolható, ahol folyamatosan bekapcsolódó intézmények azonos fázisokban különböző szerepeket töltenek be.</a:t>
            </a:r>
          </a:p>
          <a:p>
            <a:pPr>
              <a:buFont typeface="Wingdings" panose="05000000000000000000" pitchFamily="2" charset="2"/>
              <a:buChar char="ü"/>
            </a:pPr>
            <a:endParaRPr lang="hu-HU" sz="3200" dirty="0"/>
          </a:p>
        </p:txBody>
      </p:sp>
      <p:sp>
        <p:nvSpPr>
          <p:cNvPr id="3" name="Dia számának helye 2"/>
          <p:cNvSpPr>
            <a:spLocks noGrp="1"/>
          </p:cNvSpPr>
          <p:nvPr>
            <p:ph type="sldNum" sz="quarter" idx="12"/>
          </p:nvPr>
        </p:nvSpPr>
        <p:spPr/>
        <p:txBody>
          <a:bodyPr/>
          <a:lstStyle/>
          <a:p>
            <a:fld id="{4B93229A-1282-48C4-8742-30313075C0A9}" type="slidenum">
              <a:rPr lang="hu-HU" smtClean="0"/>
              <a:pPr/>
              <a:t>16</a:t>
            </a:fld>
            <a:endParaRPr lang="hu-HU"/>
          </a:p>
        </p:txBody>
      </p:sp>
      <p:pic>
        <p:nvPicPr>
          <p:cNvPr id="4" name="Kép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20680" y="5046130"/>
            <a:ext cx="1223319" cy="1181675"/>
          </a:xfrm>
          <a:prstGeom prst="rect">
            <a:avLst/>
          </a:prstGeom>
        </p:spPr>
      </p:pic>
    </p:spTree>
    <p:extLst>
      <p:ext uri="{BB962C8B-B14F-4D97-AF65-F5344CB8AC3E}">
        <p14:creationId xmlns:p14="http://schemas.microsoft.com/office/powerpoint/2010/main" xmlns="" val="948340571"/>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6" name="Cím 5"/>
          <p:cNvSpPr>
            <a:spLocks noGrp="1"/>
          </p:cNvSpPr>
          <p:nvPr>
            <p:ph type="title"/>
          </p:nvPr>
        </p:nvSpPr>
        <p:spPr/>
        <p:txBody>
          <a:bodyPr>
            <a:normAutofit fontScale="90000"/>
          </a:bodyPr>
          <a:lstStyle/>
          <a:p>
            <a:pPr algn="ctr"/>
            <a:r>
              <a:rPr lang="hu-HU" altLang="hu-HU" sz="3600" dirty="0">
                <a:solidFill>
                  <a:srgbClr val="C00000"/>
                </a:solidFill>
              </a:rPr>
              <a:t/>
            </a:r>
            <a:br>
              <a:rPr lang="hu-HU" altLang="hu-HU" sz="3600" dirty="0">
                <a:solidFill>
                  <a:srgbClr val="C00000"/>
                </a:solidFill>
              </a:rPr>
            </a:br>
            <a:r>
              <a:rPr lang="hu-HU" altLang="hu-HU" sz="3600" dirty="0">
                <a:solidFill>
                  <a:srgbClr val="C00000"/>
                </a:solidFill>
              </a:rPr>
              <a:t/>
            </a:r>
            <a:br>
              <a:rPr lang="hu-HU" altLang="hu-HU" sz="3600" dirty="0">
                <a:solidFill>
                  <a:srgbClr val="C00000"/>
                </a:solidFill>
              </a:rPr>
            </a:br>
            <a:endParaRPr lang="hu-HU" dirty="0">
              <a:solidFill>
                <a:srgbClr val="C00000"/>
              </a:solidFill>
            </a:endParaRPr>
          </a:p>
        </p:txBody>
      </p:sp>
      <p:sp>
        <p:nvSpPr>
          <p:cNvPr id="3" name="Tartalom helye 2"/>
          <p:cNvSpPr>
            <a:spLocks noGrp="1"/>
          </p:cNvSpPr>
          <p:nvPr>
            <p:ph idx="1"/>
          </p:nvPr>
        </p:nvSpPr>
        <p:spPr>
          <a:xfrm rot="444565">
            <a:off x="889422" y="910090"/>
            <a:ext cx="6893752" cy="2107597"/>
          </a:xfrm>
        </p:spPr>
        <p:txBody>
          <a:bodyPr>
            <a:normAutofit/>
          </a:bodyPr>
          <a:lstStyle/>
          <a:p>
            <a:pPr marL="914400" lvl="2" indent="0" algn="ctr">
              <a:buNone/>
            </a:pPr>
            <a:r>
              <a:rPr lang="hu-HU" sz="6600" b="1" dirty="0"/>
              <a:t>Köszönöm a figyelmet!</a:t>
            </a:r>
          </a:p>
        </p:txBody>
      </p:sp>
      <p:pic>
        <p:nvPicPr>
          <p:cNvPr id="4" name="Kép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20680" y="5046130"/>
            <a:ext cx="1223319" cy="1181675"/>
          </a:xfrm>
          <a:prstGeom prst="rect">
            <a:avLst/>
          </a:prstGeom>
        </p:spPr>
      </p:pic>
      <p:sp>
        <p:nvSpPr>
          <p:cNvPr id="5" name="Dia számának helye 4"/>
          <p:cNvSpPr>
            <a:spLocks noGrp="1"/>
          </p:cNvSpPr>
          <p:nvPr>
            <p:ph type="sldNum" sz="quarter" idx="12"/>
          </p:nvPr>
        </p:nvSpPr>
        <p:spPr/>
        <p:txBody>
          <a:bodyPr/>
          <a:lstStyle/>
          <a:p>
            <a:fld id="{4B93229A-1282-48C4-8742-30313075C0A9}" type="slidenum">
              <a:rPr lang="hu-HU" smtClean="0"/>
              <a:pPr/>
              <a:t>17</a:t>
            </a:fld>
            <a:endParaRPr lang="hu-HU"/>
          </a:p>
        </p:txBody>
      </p:sp>
      <p:pic>
        <p:nvPicPr>
          <p:cNvPr id="2" name="Kép 1"/>
          <p:cNvPicPr>
            <a:picLocks noChangeAspect="1"/>
          </p:cNvPicPr>
          <p:nvPr/>
        </p:nvPicPr>
        <p:blipFill>
          <a:blip r:embed="rId5" cstate="print"/>
          <a:stretch>
            <a:fillRect/>
          </a:stretch>
        </p:blipFill>
        <p:spPr>
          <a:xfrm>
            <a:off x="2313398" y="3361952"/>
            <a:ext cx="4687096" cy="1776976"/>
          </a:xfrm>
          <a:prstGeom prst="rect">
            <a:avLst/>
          </a:prstGeom>
        </p:spPr>
      </p:pic>
    </p:spTree>
    <p:extLst>
      <p:ext uri="{BB962C8B-B14F-4D97-AF65-F5344CB8AC3E}">
        <p14:creationId xmlns:p14="http://schemas.microsoft.com/office/powerpoint/2010/main" xmlns="" val="3062896406"/>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Cím 1"/>
          <p:cNvSpPr txBox="1">
            <a:spLocks/>
          </p:cNvSpPr>
          <p:nvPr/>
        </p:nvSpPr>
        <p:spPr>
          <a:xfrm>
            <a:off x="-718012" y="115744"/>
            <a:ext cx="78867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hu-HU" sz="4800" b="1" dirty="0">
              <a:solidFill>
                <a:schemeClr val="accent1"/>
              </a:solidFill>
            </a:endParaRPr>
          </a:p>
        </p:txBody>
      </p:sp>
      <p:sp>
        <p:nvSpPr>
          <p:cNvPr id="3" name="Dia számának helye 2"/>
          <p:cNvSpPr>
            <a:spLocks noGrp="1"/>
          </p:cNvSpPr>
          <p:nvPr>
            <p:ph type="sldNum" sz="quarter" idx="12"/>
          </p:nvPr>
        </p:nvSpPr>
        <p:spPr/>
        <p:txBody>
          <a:bodyPr/>
          <a:lstStyle/>
          <a:p>
            <a:fld id="{4B93229A-1282-48C4-8742-30313075C0A9}" type="slidenum">
              <a:rPr lang="hu-HU" smtClean="0"/>
              <a:pPr/>
              <a:t>18</a:t>
            </a:fld>
            <a:endParaRPr lang="hu-HU"/>
          </a:p>
        </p:txBody>
      </p:sp>
    </p:spTree>
    <p:extLst>
      <p:ext uri="{BB962C8B-B14F-4D97-AF65-F5344CB8AC3E}">
        <p14:creationId xmlns:p14="http://schemas.microsoft.com/office/powerpoint/2010/main" xmlns="" val="2551139388"/>
      </p:ext>
    </p:extLst>
  </p:cSld>
  <p:clrMapOvr>
    <a:masterClrMapping/>
  </p:clrMapOvr>
  <p:transition spd="slow">
    <p:wheel spokes="8"/>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7" name="Cím 6"/>
          <p:cNvSpPr>
            <a:spLocks noGrp="1"/>
          </p:cNvSpPr>
          <p:nvPr>
            <p:ph type="ctrTitle"/>
          </p:nvPr>
        </p:nvSpPr>
        <p:spPr>
          <a:xfrm>
            <a:off x="3599412" y="231648"/>
            <a:ext cx="5116482" cy="3184412"/>
          </a:xfrm>
        </p:spPr>
        <p:txBody>
          <a:bodyPr>
            <a:noAutofit/>
          </a:bodyPr>
          <a:lstStyle/>
          <a:p>
            <a:r>
              <a:rPr lang="en-US" altLang="hu-HU" sz="4000" b="1" dirty="0" err="1">
                <a:solidFill>
                  <a:srgbClr val="C00000"/>
                </a:solidFill>
              </a:rPr>
              <a:t>Komplex</a:t>
            </a:r>
            <a:r>
              <a:rPr lang="en-US" altLang="hu-HU" sz="4000" b="1" dirty="0">
                <a:solidFill>
                  <a:srgbClr val="C00000"/>
                </a:solidFill>
              </a:rPr>
              <a:t> Alapprogram </a:t>
            </a:r>
            <a:r>
              <a:rPr lang="en-US" altLang="hu-HU" sz="4800" b="1" dirty="0">
                <a:solidFill>
                  <a:srgbClr val="C00000"/>
                </a:solidFill>
              </a:rPr>
              <a:t>– </a:t>
            </a:r>
            <a:r>
              <a:rPr lang="en-US" altLang="hu-HU" sz="5400" b="1" dirty="0" err="1">
                <a:solidFill>
                  <a:srgbClr val="C00000"/>
                </a:solidFill>
              </a:rPr>
              <a:t>Iskolahálózat</a:t>
            </a:r>
            <a:r>
              <a:rPr lang="en-US" altLang="hu-HU" sz="5400" b="1" dirty="0">
                <a:solidFill>
                  <a:srgbClr val="C00000"/>
                </a:solidFill>
              </a:rPr>
              <a:t> </a:t>
            </a:r>
            <a:r>
              <a:rPr lang="en-US" altLang="hu-HU" sz="5400" b="1" dirty="0" err="1">
                <a:solidFill>
                  <a:srgbClr val="C00000"/>
                </a:solidFill>
              </a:rPr>
              <a:t>Koncepciója</a:t>
            </a:r>
            <a:r>
              <a:rPr lang="en-US" altLang="hu-HU" sz="4800" b="1" dirty="0">
                <a:solidFill>
                  <a:srgbClr val="C00000"/>
                </a:solidFill>
              </a:rPr>
              <a:t/>
            </a:r>
            <a:br>
              <a:rPr lang="en-US" altLang="hu-HU" sz="4800" b="1" dirty="0">
                <a:solidFill>
                  <a:srgbClr val="C00000"/>
                </a:solidFill>
              </a:rPr>
            </a:br>
            <a:r>
              <a:rPr lang="en-US" altLang="hu-HU" sz="4000" b="1" dirty="0">
                <a:solidFill>
                  <a:srgbClr val="C00000"/>
                </a:solidFill>
              </a:rPr>
              <a:t>(KAPOCS)</a:t>
            </a:r>
            <a:endParaRPr lang="hu-HU" sz="4000" b="1" dirty="0">
              <a:solidFill>
                <a:srgbClr val="C00000"/>
              </a:solidFill>
              <a:latin typeface="+mn-lt"/>
            </a:endParaRPr>
          </a:p>
        </p:txBody>
      </p:sp>
      <p:sp>
        <p:nvSpPr>
          <p:cNvPr id="8" name="Alcím 7"/>
          <p:cNvSpPr>
            <a:spLocks noGrp="1"/>
          </p:cNvSpPr>
          <p:nvPr>
            <p:ph type="subTitle" idx="1"/>
          </p:nvPr>
        </p:nvSpPr>
        <p:spPr>
          <a:xfrm>
            <a:off x="3511296" y="3438136"/>
            <a:ext cx="5001044" cy="2353064"/>
          </a:xfrm>
        </p:spPr>
        <p:txBody>
          <a:bodyPr>
            <a:normAutofit fontScale="85000" lnSpcReduction="10000"/>
          </a:bodyPr>
          <a:lstStyle/>
          <a:p>
            <a:endParaRPr lang="hu-HU" altLang="hu-HU" b="1" dirty="0"/>
          </a:p>
          <a:p>
            <a:r>
              <a:rPr lang="hu-HU" altLang="hu-HU" sz="2900" b="1" dirty="0"/>
              <a:t>Összeállította: Dr. Hollósi Hajnalka Zsuzsanna  - főiskolai docens  </a:t>
            </a:r>
          </a:p>
          <a:p>
            <a:r>
              <a:rPr lang="hu-HU" altLang="hu-HU" sz="2900" b="1" dirty="0"/>
              <a:t>Nyíregyházi Egyetem – Iskolahálózat koordinátor</a:t>
            </a:r>
          </a:p>
          <a:p>
            <a:r>
              <a:rPr lang="hu-HU" altLang="hu-HU" sz="2900" b="1" dirty="0"/>
              <a:t>Nyíregyháza, 2019.02.15.</a:t>
            </a:r>
            <a:endParaRPr lang="en-US" altLang="hu-HU" sz="2900" b="1" dirty="0"/>
          </a:p>
          <a:p>
            <a:endParaRPr lang="hu-HU" dirty="0">
              <a:solidFill>
                <a:schemeClr val="accent1"/>
              </a:solidFill>
            </a:endParaRPr>
          </a:p>
        </p:txBody>
      </p:sp>
    </p:spTree>
    <p:extLst>
      <p:ext uri="{BB962C8B-B14F-4D97-AF65-F5344CB8AC3E}">
        <p14:creationId xmlns:p14="http://schemas.microsoft.com/office/powerpoint/2010/main" xmlns="" val="1192216109"/>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55" presetClass="entr" presetSubtype="0" fill="hold" nodeType="after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 calcmode="lin" valueType="num">
                                      <p:cBhvr>
                                        <p:cTn id="14" dur="1000" fill="hold"/>
                                        <p:tgtEl>
                                          <p:spTgt spid="8">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8">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8">
                                            <p:txEl>
                                              <p:pRg st="1" end="1"/>
                                            </p:txEl>
                                          </p:spTgt>
                                        </p:tgtEl>
                                      </p:cBhvr>
                                    </p:animEffect>
                                  </p:childTnLst>
                                </p:cTn>
                              </p:par>
                            </p:childTnLst>
                          </p:cTn>
                        </p:par>
                        <p:par>
                          <p:cTn id="17" fill="hold">
                            <p:stCondLst>
                              <p:cond delay="2000"/>
                            </p:stCondLst>
                            <p:childTnLst>
                              <p:par>
                                <p:cTn id="18" presetID="55" presetClass="entr" presetSubtype="0" fill="hold"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 calcmode="lin" valueType="num">
                                      <p:cBhvr>
                                        <p:cTn id="20" dur="1000" fill="hold"/>
                                        <p:tgtEl>
                                          <p:spTgt spid="8">
                                            <p:txEl>
                                              <p:pRg st="2" end="2"/>
                                            </p:txEl>
                                          </p:spTgt>
                                        </p:tgtEl>
                                        <p:attrNameLst>
                                          <p:attrName>ppt_w</p:attrName>
                                        </p:attrNameLst>
                                      </p:cBhvr>
                                      <p:tavLst>
                                        <p:tav tm="0">
                                          <p:val>
                                            <p:strVal val="#ppt_w*0.70"/>
                                          </p:val>
                                        </p:tav>
                                        <p:tav tm="100000">
                                          <p:val>
                                            <p:strVal val="#ppt_w"/>
                                          </p:val>
                                        </p:tav>
                                      </p:tavLst>
                                    </p:anim>
                                    <p:anim calcmode="lin" valueType="num">
                                      <p:cBhvr>
                                        <p:cTn id="21" dur="1000" fill="hold"/>
                                        <p:tgtEl>
                                          <p:spTgt spid="8">
                                            <p:txEl>
                                              <p:pRg st="2" end="2"/>
                                            </p:txEl>
                                          </p:spTgt>
                                        </p:tgtEl>
                                        <p:attrNameLst>
                                          <p:attrName>ppt_h</p:attrName>
                                        </p:attrNameLst>
                                      </p:cBhvr>
                                      <p:tavLst>
                                        <p:tav tm="0">
                                          <p:val>
                                            <p:strVal val="#ppt_h"/>
                                          </p:val>
                                        </p:tav>
                                        <p:tav tm="100000">
                                          <p:val>
                                            <p:strVal val="#ppt_h"/>
                                          </p:val>
                                        </p:tav>
                                      </p:tavLst>
                                    </p:anim>
                                    <p:animEffect transition="in" filter="fade">
                                      <p:cBhvr>
                                        <p:cTn id="22" dur="1000"/>
                                        <p:tgtEl>
                                          <p:spTgt spid="8">
                                            <p:txEl>
                                              <p:pRg st="2" end="2"/>
                                            </p:txEl>
                                          </p:spTgt>
                                        </p:tgtEl>
                                      </p:cBhvr>
                                    </p:animEffect>
                                  </p:childTnLst>
                                </p:cTn>
                              </p:par>
                            </p:childTnLst>
                          </p:cTn>
                        </p:par>
                        <p:par>
                          <p:cTn id="23" fill="hold">
                            <p:stCondLst>
                              <p:cond delay="3000"/>
                            </p:stCondLst>
                            <p:childTnLst>
                              <p:par>
                                <p:cTn id="24" presetID="55" presetClass="entr" presetSubtype="0" fill="hold"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 calcmode="lin" valueType="num">
                                      <p:cBhvr>
                                        <p:cTn id="26" dur="1000" fill="hold"/>
                                        <p:tgtEl>
                                          <p:spTgt spid="8">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8">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6" name="Cím 5"/>
          <p:cNvSpPr>
            <a:spLocks noGrp="1"/>
          </p:cNvSpPr>
          <p:nvPr>
            <p:ph type="title"/>
          </p:nvPr>
        </p:nvSpPr>
        <p:spPr>
          <a:xfrm>
            <a:off x="2402378" y="365126"/>
            <a:ext cx="6112971" cy="1325563"/>
          </a:xfrm>
        </p:spPr>
        <p:txBody>
          <a:bodyPr>
            <a:noAutofit/>
          </a:bodyPr>
          <a:lstStyle/>
          <a:p>
            <a:pPr algn="ctr"/>
            <a:r>
              <a:rPr lang="hu-HU" altLang="hu-HU" sz="4800" b="1" dirty="0">
                <a:solidFill>
                  <a:srgbClr val="B30000"/>
                </a:solidFill>
              </a:rPr>
              <a:t>A Partnerintézmények hálózati működése</a:t>
            </a:r>
            <a:endParaRPr lang="hu-HU" sz="4800" dirty="0">
              <a:solidFill>
                <a:srgbClr val="C00000"/>
              </a:solidFill>
            </a:endParaRPr>
          </a:p>
        </p:txBody>
      </p:sp>
      <p:sp>
        <p:nvSpPr>
          <p:cNvPr id="14" name="Tartalom helye 13"/>
          <p:cNvSpPr>
            <a:spLocks noGrp="1"/>
          </p:cNvSpPr>
          <p:nvPr>
            <p:ph idx="1"/>
          </p:nvPr>
        </p:nvSpPr>
        <p:spPr>
          <a:xfrm>
            <a:off x="2265218" y="2248215"/>
            <a:ext cx="6112972" cy="3718435"/>
          </a:xfrm>
        </p:spPr>
        <p:txBody>
          <a:bodyPr>
            <a:normAutofit/>
          </a:bodyPr>
          <a:lstStyle/>
          <a:p>
            <a:pPr>
              <a:buFont typeface="Wingdings" panose="05000000000000000000" pitchFamily="2" charset="2"/>
              <a:buChar char="ü"/>
            </a:pPr>
            <a:r>
              <a:rPr lang="hu-HU" altLang="hu-HU" sz="3600" dirty="0"/>
              <a:t>Ahhoz, hogy a Komplex Alapprogram jól működjön, szükséges egy keret!</a:t>
            </a:r>
          </a:p>
          <a:p>
            <a:pPr>
              <a:buFont typeface="Wingdings" panose="05000000000000000000" pitchFamily="2" charset="2"/>
              <a:buChar char="ü"/>
            </a:pPr>
            <a:r>
              <a:rPr lang="hu-HU" altLang="hu-HU" sz="3600" dirty="0"/>
              <a:t>A programot megvalósító, részt vevő intézmények együttműködése.</a:t>
            </a:r>
          </a:p>
        </p:txBody>
      </p:sp>
      <p:pic>
        <p:nvPicPr>
          <p:cNvPr id="4" name="Kép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20680" y="5046130"/>
            <a:ext cx="1223319" cy="1181675"/>
          </a:xfrm>
          <a:prstGeom prst="rect">
            <a:avLst/>
          </a:prstGeom>
        </p:spPr>
      </p:pic>
      <p:sp>
        <p:nvSpPr>
          <p:cNvPr id="2" name="Dia számának helye 1"/>
          <p:cNvSpPr>
            <a:spLocks noGrp="1"/>
          </p:cNvSpPr>
          <p:nvPr>
            <p:ph type="sldNum" sz="quarter" idx="12"/>
          </p:nvPr>
        </p:nvSpPr>
        <p:spPr/>
        <p:txBody>
          <a:bodyPr/>
          <a:lstStyle/>
          <a:p>
            <a:fld id="{4B93229A-1282-48C4-8742-30313075C0A9}" type="slidenum">
              <a:rPr lang="hu-HU" smtClean="0"/>
              <a:pPr/>
              <a:t>3</a:t>
            </a:fld>
            <a:endParaRPr lang="hu-HU"/>
          </a:p>
        </p:txBody>
      </p:sp>
    </p:spTree>
    <p:extLst>
      <p:ext uri="{BB962C8B-B14F-4D97-AF65-F5344CB8AC3E}">
        <p14:creationId xmlns:p14="http://schemas.microsoft.com/office/powerpoint/2010/main" xmlns="" val="4102401981"/>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 calcmode="lin" valueType="num">
                                      <p:cBhvr additive="base">
                                        <p:cTn id="12"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6" name="Cím 5"/>
          <p:cNvSpPr>
            <a:spLocks noGrp="1"/>
          </p:cNvSpPr>
          <p:nvPr>
            <p:ph type="title"/>
          </p:nvPr>
        </p:nvSpPr>
        <p:spPr>
          <a:xfrm>
            <a:off x="2402378" y="365126"/>
            <a:ext cx="6112971" cy="1325563"/>
          </a:xfrm>
        </p:spPr>
        <p:txBody>
          <a:bodyPr>
            <a:noAutofit/>
          </a:bodyPr>
          <a:lstStyle/>
          <a:p>
            <a:pPr algn="ctr"/>
            <a:r>
              <a:rPr lang="hu-HU" altLang="hu-HU" sz="4800" b="1" dirty="0">
                <a:solidFill>
                  <a:srgbClr val="B30000"/>
                </a:solidFill>
              </a:rPr>
              <a:t>A Partnerintézmények hálózati működése</a:t>
            </a:r>
            <a:endParaRPr lang="hu-HU" sz="4800" dirty="0">
              <a:solidFill>
                <a:srgbClr val="C00000"/>
              </a:solidFill>
            </a:endParaRPr>
          </a:p>
        </p:txBody>
      </p:sp>
      <p:sp>
        <p:nvSpPr>
          <p:cNvPr id="14" name="Tartalom helye 13"/>
          <p:cNvSpPr>
            <a:spLocks noGrp="1"/>
          </p:cNvSpPr>
          <p:nvPr>
            <p:ph idx="1"/>
          </p:nvPr>
        </p:nvSpPr>
        <p:spPr>
          <a:xfrm>
            <a:off x="2265218" y="2248215"/>
            <a:ext cx="6112972" cy="3718435"/>
          </a:xfrm>
        </p:spPr>
        <p:txBody>
          <a:bodyPr>
            <a:normAutofit/>
          </a:bodyPr>
          <a:lstStyle/>
          <a:p>
            <a:pPr>
              <a:buFont typeface="Wingdings" panose="05000000000000000000" pitchFamily="2" charset="2"/>
              <a:buChar char="ü"/>
            </a:pPr>
            <a:r>
              <a:rPr lang="hu-HU" altLang="hu-HU" sz="3200" dirty="0"/>
              <a:t>A </a:t>
            </a:r>
            <a:r>
              <a:rPr lang="hu-HU" altLang="hu-HU" sz="3200" b="1" dirty="0"/>
              <a:t>Komplex Alapprogram </a:t>
            </a:r>
            <a:r>
              <a:rPr lang="hu-HU" altLang="hu-HU" sz="3200" dirty="0"/>
              <a:t>– iskolahálózat egy olyan keret, amelynek célja, hogy összefogja a KAP-</a:t>
            </a:r>
            <a:r>
              <a:rPr lang="hu-HU" altLang="hu-HU" sz="3200" dirty="0" err="1"/>
              <a:t>ot</a:t>
            </a:r>
            <a:r>
              <a:rPr lang="hu-HU" altLang="hu-HU" sz="3200" dirty="0"/>
              <a:t> megvalósító intézményeket és szakmai fórumot biztosít a program sikeres megvalósítása és fejlődése érdekében.</a:t>
            </a:r>
          </a:p>
          <a:p>
            <a:pPr>
              <a:buFont typeface="Wingdings" panose="05000000000000000000" pitchFamily="2" charset="2"/>
              <a:buChar char="ü"/>
            </a:pPr>
            <a:endParaRPr lang="hu-HU" altLang="hu-HU" sz="3200" dirty="0"/>
          </a:p>
          <a:p>
            <a:pPr>
              <a:buFont typeface="Wingdings" panose="05000000000000000000" pitchFamily="2" charset="2"/>
              <a:buChar char="ü"/>
            </a:pPr>
            <a:endParaRPr lang="hu-HU" altLang="hu-HU" sz="4000" b="1" dirty="0"/>
          </a:p>
        </p:txBody>
      </p:sp>
      <p:pic>
        <p:nvPicPr>
          <p:cNvPr id="4" name="Kép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20680" y="5046130"/>
            <a:ext cx="1223319" cy="1181675"/>
          </a:xfrm>
          <a:prstGeom prst="rect">
            <a:avLst/>
          </a:prstGeom>
        </p:spPr>
      </p:pic>
      <p:pic>
        <p:nvPicPr>
          <p:cNvPr id="5" name="Térhatású modell 6" descr="Smiling Fac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795885">
            <a:off x="7484491" y="1549715"/>
            <a:ext cx="1358900" cy="139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ia számának helye 1"/>
          <p:cNvSpPr>
            <a:spLocks noGrp="1"/>
          </p:cNvSpPr>
          <p:nvPr>
            <p:ph type="sldNum" sz="quarter" idx="12"/>
          </p:nvPr>
        </p:nvSpPr>
        <p:spPr/>
        <p:txBody>
          <a:bodyPr/>
          <a:lstStyle/>
          <a:p>
            <a:fld id="{4B93229A-1282-48C4-8742-30313075C0A9}" type="slidenum">
              <a:rPr lang="hu-HU" smtClean="0"/>
              <a:pPr/>
              <a:t>4</a:t>
            </a:fld>
            <a:endParaRPr lang="hu-HU"/>
          </a:p>
        </p:txBody>
      </p:sp>
    </p:spTree>
    <p:extLst>
      <p:ext uri="{BB962C8B-B14F-4D97-AF65-F5344CB8AC3E}">
        <p14:creationId xmlns:p14="http://schemas.microsoft.com/office/powerpoint/2010/main" xmlns="" val="1210585569"/>
      </p:ext>
    </p:extLst>
  </p:cSld>
  <p:clrMapOvr>
    <a:masterClrMapping/>
  </p:clrMapOvr>
  <p:transition spd="slow">
    <p:wheel spokes="8"/>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6" name="Cím 5"/>
          <p:cNvSpPr>
            <a:spLocks noGrp="1"/>
          </p:cNvSpPr>
          <p:nvPr>
            <p:ph type="title"/>
          </p:nvPr>
        </p:nvSpPr>
        <p:spPr>
          <a:xfrm>
            <a:off x="2402378" y="365126"/>
            <a:ext cx="6112971" cy="1325563"/>
          </a:xfrm>
        </p:spPr>
        <p:txBody>
          <a:bodyPr/>
          <a:lstStyle/>
          <a:p>
            <a:pPr algn="ctr"/>
            <a:r>
              <a:rPr lang="hu-HU" altLang="hu-HU" b="1" dirty="0">
                <a:solidFill>
                  <a:srgbClr val="B30000"/>
                </a:solidFill>
              </a:rPr>
              <a:t>A Partnerintézmények hálózati működése</a:t>
            </a:r>
            <a:endParaRPr lang="hu-HU" dirty="0">
              <a:solidFill>
                <a:srgbClr val="C00000"/>
              </a:solidFill>
            </a:endParaRPr>
          </a:p>
        </p:txBody>
      </p:sp>
      <p:sp>
        <p:nvSpPr>
          <p:cNvPr id="14" name="Tartalom helye 13"/>
          <p:cNvSpPr>
            <a:spLocks noGrp="1"/>
          </p:cNvSpPr>
          <p:nvPr>
            <p:ph idx="1"/>
          </p:nvPr>
        </p:nvSpPr>
        <p:spPr>
          <a:xfrm>
            <a:off x="2265218" y="2248215"/>
            <a:ext cx="6112972" cy="3718435"/>
          </a:xfrm>
        </p:spPr>
        <p:txBody>
          <a:bodyPr>
            <a:normAutofit lnSpcReduction="10000"/>
          </a:bodyPr>
          <a:lstStyle/>
          <a:p>
            <a:pPr>
              <a:buFont typeface="Wingdings" panose="05000000000000000000" pitchFamily="2" charset="2"/>
              <a:buChar char="ü"/>
            </a:pPr>
            <a:r>
              <a:rPr lang="hu-HU" altLang="hu-HU" b="1" dirty="0"/>
              <a:t>Horizontális: </a:t>
            </a:r>
            <a:r>
              <a:rPr lang="hu-HU" altLang="hu-HU" dirty="0">
                <a:latin typeface="Arial" panose="020B0604020202020204" pitchFamily="34" charset="0"/>
              </a:rPr>
              <a:t>más helyi vagy távolabbi iskolákkal és pedagógusokkal tart kapcsolatot.</a:t>
            </a:r>
            <a:endParaRPr lang="hu-HU" altLang="hu-HU" b="1" dirty="0"/>
          </a:p>
          <a:p>
            <a:pPr>
              <a:buFont typeface="Wingdings" panose="05000000000000000000" pitchFamily="2" charset="2"/>
              <a:buChar char="ü"/>
            </a:pPr>
            <a:r>
              <a:rPr lang="hu-HU" altLang="hu-HU" b="1" dirty="0"/>
              <a:t>Vertikális:</a:t>
            </a:r>
            <a:r>
              <a:rPr lang="hu-HU" altLang="hu-HU" dirty="0"/>
              <a:t> </a:t>
            </a:r>
            <a:r>
              <a:rPr lang="hu-HU" altLang="hu-HU" dirty="0">
                <a:latin typeface="Arial" panose="020B0604020202020204" pitchFamily="34" charset="0"/>
              </a:rPr>
              <a:t>fenntartóval, országos központtal tart kapcsolatot.</a:t>
            </a:r>
          </a:p>
          <a:p>
            <a:pPr>
              <a:buFont typeface="Wingdings" panose="05000000000000000000" pitchFamily="2" charset="2"/>
              <a:buChar char="ü"/>
            </a:pPr>
            <a:r>
              <a:rPr lang="hu-HU" altLang="hu-HU" dirty="0">
                <a:latin typeface="Arial" panose="020B0604020202020204" pitchFamily="34" charset="0"/>
              </a:rPr>
              <a:t>A KAP iskolahálózat hangsúlyosan figyelembe veszi a partnerintézmények helyi környezetét!</a:t>
            </a:r>
          </a:p>
        </p:txBody>
      </p:sp>
      <p:pic>
        <p:nvPicPr>
          <p:cNvPr id="4" name="Kép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20680" y="5046130"/>
            <a:ext cx="1223319" cy="1181675"/>
          </a:xfrm>
          <a:prstGeom prst="rect">
            <a:avLst/>
          </a:prstGeom>
        </p:spPr>
      </p:pic>
      <p:sp>
        <p:nvSpPr>
          <p:cNvPr id="2" name="Dia számának helye 1"/>
          <p:cNvSpPr>
            <a:spLocks noGrp="1"/>
          </p:cNvSpPr>
          <p:nvPr>
            <p:ph type="sldNum" sz="quarter" idx="12"/>
          </p:nvPr>
        </p:nvSpPr>
        <p:spPr/>
        <p:txBody>
          <a:bodyPr/>
          <a:lstStyle/>
          <a:p>
            <a:fld id="{4B93229A-1282-48C4-8742-30313075C0A9}" type="slidenum">
              <a:rPr lang="hu-HU" smtClean="0"/>
              <a:pPr/>
              <a:t>5</a:t>
            </a:fld>
            <a:endParaRPr lang="hu-HU"/>
          </a:p>
        </p:txBody>
      </p:sp>
    </p:spTree>
    <p:extLst>
      <p:ext uri="{BB962C8B-B14F-4D97-AF65-F5344CB8AC3E}">
        <p14:creationId xmlns:p14="http://schemas.microsoft.com/office/powerpoint/2010/main" xmlns="" val="3799185754"/>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 calcmode="lin" valueType="num">
                                      <p:cBhvr additive="base">
                                        <p:cTn id="12"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 calcmode="lin" valueType="num">
                                      <p:cBhvr additive="base">
                                        <p:cTn id="1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6" name="Cím 5"/>
          <p:cNvSpPr>
            <a:spLocks noGrp="1"/>
          </p:cNvSpPr>
          <p:nvPr>
            <p:ph type="title"/>
          </p:nvPr>
        </p:nvSpPr>
        <p:spPr/>
        <p:txBody>
          <a:bodyPr>
            <a:noAutofit/>
          </a:bodyPr>
          <a:lstStyle/>
          <a:p>
            <a:pPr algn="ctr"/>
            <a:r>
              <a:rPr lang="hu-HU" altLang="hu-HU" sz="5400" b="1" dirty="0">
                <a:solidFill>
                  <a:srgbClr val="C00000"/>
                </a:solidFill>
              </a:rPr>
              <a:t>A hálózatszerveződés szempontjai</a:t>
            </a:r>
            <a:endParaRPr lang="hu-HU" sz="5400" dirty="0">
              <a:solidFill>
                <a:srgbClr val="C00000"/>
              </a:solidFill>
            </a:endParaRPr>
          </a:p>
        </p:txBody>
      </p:sp>
      <p:sp>
        <p:nvSpPr>
          <p:cNvPr id="14" name="Tartalom helye 13"/>
          <p:cNvSpPr>
            <a:spLocks noGrp="1"/>
          </p:cNvSpPr>
          <p:nvPr>
            <p:ph sz="half" idx="1"/>
          </p:nvPr>
        </p:nvSpPr>
        <p:spPr>
          <a:xfrm>
            <a:off x="628650" y="1901953"/>
            <a:ext cx="3886200" cy="4275010"/>
          </a:xfrm>
        </p:spPr>
        <p:txBody>
          <a:bodyPr>
            <a:noAutofit/>
          </a:bodyPr>
          <a:lstStyle/>
          <a:p>
            <a:pPr>
              <a:buFont typeface="Wingdings" panose="05000000000000000000" pitchFamily="2" charset="2"/>
              <a:buChar char="ü"/>
            </a:pPr>
            <a:r>
              <a:rPr lang="hu-HU" altLang="hu-HU" sz="3200" dirty="0"/>
              <a:t>A hálózatnak legyen egy világos jövőképe, és legyenek közös céljai!</a:t>
            </a:r>
          </a:p>
          <a:p>
            <a:pPr>
              <a:buFont typeface="Wingdings" panose="05000000000000000000" pitchFamily="2" charset="2"/>
              <a:buChar char="ü"/>
            </a:pPr>
            <a:r>
              <a:rPr lang="hu-HU" altLang="hu-HU" sz="3200" dirty="0"/>
              <a:t>A felelősség megosztása a többi résztvevővel!</a:t>
            </a:r>
          </a:p>
          <a:p>
            <a:pPr marL="0" indent="0">
              <a:buNone/>
            </a:pPr>
            <a:r>
              <a:rPr lang="hu-HU" altLang="hu-HU" sz="3600" b="1" dirty="0"/>
              <a:t/>
            </a:r>
            <a:br>
              <a:rPr lang="hu-HU" altLang="hu-HU" sz="3600" b="1" dirty="0"/>
            </a:br>
            <a:endParaRPr lang="hu-HU" sz="3600" dirty="0"/>
          </a:p>
        </p:txBody>
      </p:sp>
      <p:pic>
        <p:nvPicPr>
          <p:cNvPr id="3" name="Tartalom helye 2"/>
          <p:cNvPicPr>
            <a:picLocks noGrp="1" noChangeAspect="1"/>
          </p:cNvPicPr>
          <p:nvPr>
            <p:ph sz="half" idx="2"/>
          </p:nvPr>
        </p:nvPicPr>
        <p:blipFill>
          <a:blip r:embed="rId4" cstate="print">
            <a:extLst>
              <a:ext uri="{28A0092B-C50C-407E-A947-70E740481C1C}">
                <a14:useLocalDpi xmlns:a14="http://schemas.microsoft.com/office/drawing/2010/main" xmlns="" val="0"/>
              </a:ext>
            </a:extLst>
          </a:blip>
          <a:stretch>
            <a:fillRect/>
          </a:stretch>
        </p:blipFill>
        <p:spPr>
          <a:xfrm rot="781693">
            <a:off x="6738944" y="2485707"/>
            <a:ext cx="1208644" cy="971750"/>
          </a:xfrm>
        </p:spPr>
      </p:pic>
      <p:sp>
        <p:nvSpPr>
          <p:cNvPr id="2" name="Dia számának helye 1"/>
          <p:cNvSpPr>
            <a:spLocks noGrp="1"/>
          </p:cNvSpPr>
          <p:nvPr>
            <p:ph type="sldNum" sz="quarter" idx="12"/>
          </p:nvPr>
        </p:nvSpPr>
        <p:spPr/>
        <p:txBody>
          <a:bodyPr/>
          <a:lstStyle/>
          <a:p>
            <a:fld id="{4B93229A-1282-48C4-8742-30313075C0A9}" type="slidenum">
              <a:rPr lang="hu-HU" smtClean="0"/>
              <a:pPr/>
              <a:t>6</a:t>
            </a:fld>
            <a:endParaRPr lang="hu-HU"/>
          </a:p>
        </p:txBody>
      </p:sp>
      <p:pic>
        <p:nvPicPr>
          <p:cNvPr id="4" name="Kép 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920680" y="5046130"/>
            <a:ext cx="1223319" cy="1181675"/>
          </a:xfrm>
          <a:prstGeom prst="rect">
            <a:avLst/>
          </a:prstGeom>
        </p:spPr>
      </p:pic>
      <p:pic>
        <p:nvPicPr>
          <p:cNvPr id="8" name="Tartalom hely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781693">
            <a:off x="4825946" y="2784629"/>
            <a:ext cx="1208644" cy="971750"/>
          </a:xfrm>
          <a:prstGeom prst="rect">
            <a:avLst/>
          </a:prstGeom>
        </p:spPr>
      </p:pic>
      <p:pic>
        <p:nvPicPr>
          <p:cNvPr id="9" name="Tartalom hely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781693">
            <a:off x="6046684" y="5132329"/>
            <a:ext cx="1208644" cy="971750"/>
          </a:xfrm>
          <a:prstGeom prst="rect">
            <a:avLst/>
          </a:prstGeom>
        </p:spPr>
      </p:pic>
      <p:pic>
        <p:nvPicPr>
          <p:cNvPr id="10" name="Tartalom hely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781693">
            <a:off x="4391887" y="4314512"/>
            <a:ext cx="1208644" cy="971750"/>
          </a:xfrm>
          <a:prstGeom prst="rect">
            <a:avLst/>
          </a:prstGeom>
        </p:spPr>
      </p:pic>
      <p:pic>
        <p:nvPicPr>
          <p:cNvPr id="11" name="Tartalom helye 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781693">
            <a:off x="6521824" y="3704911"/>
            <a:ext cx="1208644" cy="971750"/>
          </a:xfrm>
          <a:prstGeom prst="rect">
            <a:avLst/>
          </a:prstGeom>
        </p:spPr>
      </p:pic>
      <p:cxnSp>
        <p:nvCxnSpPr>
          <p:cNvPr id="12" name="Egyenes összekötő 11"/>
          <p:cNvCxnSpPr>
            <a:stCxn id="11" idx="1"/>
          </p:cNvCxnSpPr>
          <p:nvPr/>
        </p:nvCxnSpPr>
        <p:spPr>
          <a:xfrm flipH="1" flipV="1">
            <a:off x="5910474" y="3246652"/>
            <a:ext cx="626906" cy="8079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Egyenes összekötő 21"/>
          <p:cNvCxnSpPr/>
          <p:nvPr/>
        </p:nvCxnSpPr>
        <p:spPr>
          <a:xfrm flipH="1">
            <a:off x="5895805" y="2875992"/>
            <a:ext cx="992771" cy="83479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Egyenes összekötő 25"/>
          <p:cNvCxnSpPr/>
          <p:nvPr/>
        </p:nvCxnSpPr>
        <p:spPr>
          <a:xfrm flipV="1">
            <a:off x="5427139" y="4291238"/>
            <a:ext cx="1145541" cy="91675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Egyenes összekötő 28"/>
          <p:cNvCxnSpPr/>
          <p:nvPr/>
        </p:nvCxnSpPr>
        <p:spPr>
          <a:xfrm>
            <a:off x="5932077" y="3766636"/>
            <a:ext cx="346130" cy="151997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Egyenes összekötő 30"/>
          <p:cNvCxnSpPr/>
          <p:nvPr/>
        </p:nvCxnSpPr>
        <p:spPr>
          <a:xfrm flipV="1">
            <a:off x="5493955" y="3343577"/>
            <a:ext cx="1342707" cy="1282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Egyenes összekötő 32"/>
          <p:cNvCxnSpPr/>
          <p:nvPr/>
        </p:nvCxnSpPr>
        <p:spPr>
          <a:xfrm>
            <a:off x="5802095" y="3789398"/>
            <a:ext cx="842873" cy="401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Egyenes összekötő 34"/>
          <p:cNvCxnSpPr/>
          <p:nvPr/>
        </p:nvCxnSpPr>
        <p:spPr>
          <a:xfrm>
            <a:off x="5391429" y="5247870"/>
            <a:ext cx="723542" cy="47811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Egyenes összekötő 36"/>
          <p:cNvCxnSpPr>
            <a:stCxn id="10" idx="0"/>
            <a:endCxn id="8" idx="2"/>
          </p:cNvCxnSpPr>
          <p:nvPr/>
        </p:nvCxnSpPr>
        <p:spPr>
          <a:xfrm flipV="1">
            <a:off x="5105740" y="3743872"/>
            <a:ext cx="214997" cy="5831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Egyenes összekötő 38"/>
          <p:cNvCxnSpPr>
            <a:stCxn id="9" idx="0"/>
            <a:endCxn id="11" idx="2"/>
          </p:cNvCxnSpPr>
          <p:nvPr/>
        </p:nvCxnSpPr>
        <p:spPr>
          <a:xfrm flipV="1">
            <a:off x="6760537" y="4664154"/>
            <a:ext cx="256078" cy="480682"/>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Egyenes összekötő 40"/>
          <p:cNvCxnSpPr>
            <a:stCxn id="11" idx="0"/>
            <a:endCxn id="3" idx="2"/>
          </p:cNvCxnSpPr>
          <p:nvPr/>
        </p:nvCxnSpPr>
        <p:spPr>
          <a:xfrm flipH="1" flipV="1">
            <a:off x="7233735" y="3444950"/>
            <a:ext cx="1942" cy="272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Egyenes összekötő 43"/>
          <p:cNvCxnSpPr/>
          <p:nvPr/>
        </p:nvCxnSpPr>
        <p:spPr>
          <a:xfrm flipV="1">
            <a:off x="5584975" y="4526622"/>
            <a:ext cx="1059993" cy="137532"/>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Egyenes összekötő 49"/>
          <p:cNvCxnSpPr/>
          <p:nvPr/>
        </p:nvCxnSpPr>
        <p:spPr>
          <a:xfrm flipH="1" flipV="1">
            <a:off x="6760537" y="3343577"/>
            <a:ext cx="365609" cy="23824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80010793"/>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6" name="Cím 5"/>
          <p:cNvSpPr>
            <a:spLocks noGrp="1"/>
          </p:cNvSpPr>
          <p:nvPr>
            <p:ph type="title"/>
          </p:nvPr>
        </p:nvSpPr>
        <p:spPr/>
        <p:txBody>
          <a:bodyPr>
            <a:noAutofit/>
          </a:bodyPr>
          <a:lstStyle/>
          <a:p>
            <a:pPr algn="ctr"/>
            <a:r>
              <a:rPr lang="hu-HU" altLang="hu-HU" sz="5400" b="1" dirty="0">
                <a:solidFill>
                  <a:srgbClr val="C00000"/>
                </a:solidFill>
              </a:rPr>
              <a:t>A hálózatszerveződés szempontjai</a:t>
            </a:r>
            <a:endParaRPr lang="hu-HU" sz="5400" dirty="0">
              <a:solidFill>
                <a:srgbClr val="C00000"/>
              </a:solidFill>
            </a:endParaRPr>
          </a:p>
        </p:txBody>
      </p:sp>
      <p:sp>
        <p:nvSpPr>
          <p:cNvPr id="14" name="Tartalom helye 13"/>
          <p:cNvSpPr>
            <a:spLocks noGrp="1"/>
          </p:cNvSpPr>
          <p:nvPr>
            <p:ph idx="1"/>
          </p:nvPr>
        </p:nvSpPr>
        <p:spPr/>
        <p:txBody>
          <a:bodyPr>
            <a:normAutofit lnSpcReduction="10000"/>
          </a:bodyPr>
          <a:lstStyle/>
          <a:p>
            <a:pPr>
              <a:lnSpc>
                <a:spcPct val="120000"/>
              </a:lnSpc>
              <a:spcBef>
                <a:spcPts val="600"/>
              </a:spcBef>
              <a:spcAft>
                <a:spcPts val="600"/>
              </a:spcAft>
              <a:buFont typeface="Wingdings" panose="05000000000000000000" pitchFamily="2" charset="2"/>
              <a:buChar char="ü"/>
            </a:pPr>
            <a:r>
              <a:rPr lang="hu-HU" altLang="hu-HU" sz="2600" dirty="0"/>
              <a:t>Különféle érdekek egyensúlyban tartása, konfliktusok kezelése.</a:t>
            </a:r>
          </a:p>
          <a:p>
            <a:pPr>
              <a:lnSpc>
                <a:spcPct val="120000"/>
              </a:lnSpc>
              <a:spcBef>
                <a:spcPts val="600"/>
              </a:spcBef>
              <a:spcAft>
                <a:spcPts val="600"/>
              </a:spcAft>
              <a:buFont typeface="Wingdings" panose="05000000000000000000" pitchFamily="2" charset="2"/>
              <a:buChar char="ü"/>
            </a:pPr>
            <a:r>
              <a:rPr lang="hu-HU" sz="2600" dirty="0"/>
              <a:t>A résztvevők számára legyen egyértelmű a részvételük jellege.</a:t>
            </a:r>
          </a:p>
          <a:p>
            <a:pPr>
              <a:lnSpc>
                <a:spcPct val="120000"/>
              </a:lnSpc>
              <a:spcBef>
                <a:spcPts val="600"/>
              </a:spcBef>
              <a:spcAft>
                <a:spcPts val="600"/>
              </a:spcAft>
              <a:buFont typeface="Wingdings" panose="05000000000000000000" pitchFamily="2" charset="2"/>
              <a:buChar char="ü"/>
            </a:pPr>
            <a:r>
              <a:rPr lang="hu-HU" altLang="hu-HU" sz="2600" dirty="0"/>
              <a:t>A horizontális és vertikális együttműködés lehetősége, ne terheljék túl a résztvevőket.</a:t>
            </a:r>
          </a:p>
          <a:p>
            <a:pPr>
              <a:lnSpc>
                <a:spcPct val="120000"/>
              </a:lnSpc>
              <a:spcBef>
                <a:spcPts val="600"/>
              </a:spcBef>
              <a:spcAft>
                <a:spcPts val="600"/>
              </a:spcAft>
              <a:buFont typeface="Wingdings" panose="05000000000000000000" pitchFamily="2" charset="2"/>
              <a:buChar char="ü"/>
            </a:pPr>
            <a:r>
              <a:rPr lang="hu-HU" altLang="hu-HU" sz="2600" dirty="0"/>
              <a:t>A hálózat egyszerre legyen rugalmas és támogatott.</a:t>
            </a:r>
          </a:p>
          <a:p>
            <a:pPr>
              <a:lnSpc>
                <a:spcPct val="120000"/>
              </a:lnSpc>
              <a:spcBef>
                <a:spcPts val="600"/>
              </a:spcBef>
              <a:spcAft>
                <a:spcPts val="600"/>
              </a:spcAft>
              <a:buFont typeface="Wingdings" panose="05000000000000000000" pitchFamily="2" charset="2"/>
              <a:buChar char="ü"/>
            </a:pPr>
            <a:r>
              <a:rPr lang="hu-HU" altLang="hu-HU" sz="2600" dirty="0"/>
              <a:t>Módszerek kidolgozása az önellenőrzésre.</a:t>
            </a:r>
          </a:p>
          <a:p>
            <a:pPr>
              <a:lnSpc>
                <a:spcPct val="120000"/>
              </a:lnSpc>
              <a:spcBef>
                <a:spcPts val="600"/>
              </a:spcBef>
              <a:spcAft>
                <a:spcPts val="600"/>
              </a:spcAft>
              <a:buFont typeface="Wingdings" panose="05000000000000000000" pitchFamily="2" charset="2"/>
              <a:buChar char="ü"/>
            </a:pPr>
            <a:endParaRPr lang="hu-HU" altLang="hu-HU" sz="2600" dirty="0"/>
          </a:p>
          <a:p>
            <a:pPr marL="0" indent="0">
              <a:lnSpc>
                <a:spcPct val="120000"/>
              </a:lnSpc>
              <a:spcBef>
                <a:spcPts val="600"/>
              </a:spcBef>
              <a:spcAft>
                <a:spcPts val="600"/>
              </a:spcAft>
              <a:buNone/>
            </a:pPr>
            <a:endParaRPr lang="hu-HU" altLang="hu-HU" sz="2600" dirty="0"/>
          </a:p>
          <a:p>
            <a:pPr marL="742950" indent="-742950">
              <a:lnSpc>
                <a:spcPct val="120000"/>
              </a:lnSpc>
              <a:spcBef>
                <a:spcPts val="600"/>
              </a:spcBef>
              <a:spcAft>
                <a:spcPts val="600"/>
              </a:spcAft>
              <a:buFont typeface="+mj-lt"/>
              <a:buAutoNum type="arabicPeriod" startAt="8"/>
            </a:pPr>
            <a:endParaRPr lang="hu-HU" altLang="hu-HU" sz="4000" b="1" dirty="0"/>
          </a:p>
        </p:txBody>
      </p:sp>
      <p:sp>
        <p:nvSpPr>
          <p:cNvPr id="2" name="Dia számának helye 1"/>
          <p:cNvSpPr>
            <a:spLocks noGrp="1"/>
          </p:cNvSpPr>
          <p:nvPr>
            <p:ph type="sldNum" sz="quarter" idx="12"/>
          </p:nvPr>
        </p:nvSpPr>
        <p:spPr/>
        <p:txBody>
          <a:bodyPr/>
          <a:lstStyle/>
          <a:p>
            <a:fld id="{4B93229A-1282-48C4-8742-30313075C0A9}" type="slidenum">
              <a:rPr lang="hu-HU" smtClean="0"/>
              <a:pPr/>
              <a:t>7</a:t>
            </a:fld>
            <a:endParaRPr lang="hu-HU"/>
          </a:p>
        </p:txBody>
      </p:sp>
      <p:pic>
        <p:nvPicPr>
          <p:cNvPr id="4" name="Kép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20680" y="5046130"/>
            <a:ext cx="1223319" cy="1181675"/>
          </a:xfrm>
          <a:prstGeom prst="rect">
            <a:avLst/>
          </a:prstGeom>
        </p:spPr>
      </p:pic>
    </p:spTree>
    <p:extLst>
      <p:ext uri="{BB962C8B-B14F-4D97-AF65-F5344CB8AC3E}">
        <p14:creationId xmlns:p14="http://schemas.microsoft.com/office/powerpoint/2010/main" xmlns="" val="1121533669"/>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000"/>
                                        <p:tgtEl>
                                          <p:spTgt spid="14">
                                            <p:txEl>
                                              <p:pRg st="4" end="4"/>
                                            </p:txEl>
                                          </p:spTgt>
                                        </p:tgtEl>
                                      </p:cBhvr>
                                    </p:animEffect>
                                    <p:anim calcmode="lin" valueType="num">
                                      <p:cBhvr>
                                        <p:cTn id="36"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6" name="Cím 5"/>
          <p:cNvSpPr>
            <a:spLocks noGrp="1"/>
          </p:cNvSpPr>
          <p:nvPr>
            <p:ph type="title"/>
          </p:nvPr>
        </p:nvSpPr>
        <p:spPr/>
        <p:txBody>
          <a:bodyPr>
            <a:noAutofit/>
          </a:bodyPr>
          <a:lstStyle/>
          <a:p>
            <a:pPr algn="ctr"/>
            <a:r>
              <a:rPr lang="hu-HU" altLang="hu-HU" sz="4800" b="1" dirty="0">
                <a:solidFill>
                  <a:srgbClr val="B30000"/>
                </a:solidFill>
              </a:rPr>
              <a:t>A hálózat tagjaitól elvárt kompetenciák</a:t>
            </a:r>
            <a:endParaRPr lang="hu-HU" sz="4800" dirty="0">
              <a:solidFill>
                <a:srgbClr val="C00000"/>
              </a:solidFill>
            </a:endParaRPr>
          </a:p>
        </p:txBody>
      </p:sp>
      <p:sp>
        <p:nvSpPr>
          <p:cNvPr id="14" name="Tartalom helye 13"/>
          <p:cNvSpPr>
            <a:spLocks noGrp="1"/>
          </p:cNvSpPr>
          <p:nvPr>
            <p:ph sz="half" idx="1"/>
          </p:nvPr>
        </p:nvSpPr>
        <p:spPr/>
        <p:txBody>
          <a:bodyPr>
            <a:normAutofit/>
          </a:bodyPr>
          <a:lstStyle/>
          <a:p>
            <a:pPr>
              <a:buFont typeface="Wingdings" panose="05000000000000000000" pitchFamily="2" charset="2"/>
              <a:buChar char="ü"/>
            </a:pPr>
            <a:r>
              <a:rPr lang="hu-HU" altLang="hu-HU" sz="4000" dirty="0"/>
              <a:t>A hálózatot összetartó erő a kapcsolódásra való képesség!</a:t>
            </a:r>
          </a:p>
        </p:txBody>
      </p:sp>
      <p:sp>
        <p:nvSpPr>
          <p:cNvPr id="5" name="Tartalom helye 4">
            <a:extLst>
              <a:ext uri="{FF2B5EF4-FFF2-40B4-BE49-F238E27FC236}">
                <a16:creationId xmlns:a16="http://schemas.microsoft.com/office/drawing/2014/main" xmlns="" id="{E13A41D6-3190-584B-AA26-4E3150D4937F}"/>
              </a:ext>
            </a:extLst>
          </p:cNvPr>
          <p:cNvSpPr>
            <a:spLocks noGrp="1"/>
          </p:cNvSpPr>
          <p:nvPr>
            <p:ph sz="half" idx="2"/>
          </p:nvPr>
        </p:nvSpPr>
        <p:spPr/>
        <p:txBody>
          <a:bodyPr>
            <a:normAutofit/>
          </a:bodyPr>
          <a:lstStyle/>
          <a:p>
            <a:pPr>
              <a:buFont typeface="Wingdings" panose="05000000000000000000" pitchFamily="2" charset="2"/>
              <a:buChar char="ü"/>
            </a:pPr>
            <a:r>
              <a:rPr lang="hu-HU" altLang="hu-HU" sz="3200" dirty="0"/>
              <a:t>Empátia</a:t>
            </a:r>
          </a:p>
          <a:p>
            <a:pPr>
              <a:buFont typeface="Wingdings" panose="05000000000000000000" pitchFamily="2" charset="2"/>
              <a:buChar char="ü"/>
            </a:pPr>
            <a:r>
              <a:rPr lang="hu-HU" altLang="hu-HU" sz="3200" dirty="0"/>
              <a:t>Önreflexió</a:t>
            </a:r>
          </a:p>
          <a:p>
            <a:pPr>
              <a:buFont typeface="Wingdings" panose="05000000000000000000" pitchFamily="2" charset="2"/>
              <a:buChar char="ü"/>
            </a:pPr>
            <a:r>
              <a:rPr lang="hu-HU" altLang="hu-HU" sz="3200" dirty="0"/>
              <a:t>Nyitottság</a:t>
            </a:r>
          </a:p>
          <a:p>
            <a:pPr>
              <a:buFont typeface="Wingdings" panose="05000000000000000000" pitchFamily="2" charset="2"/>
              <a:buChar char="ü"/>
            </a:pPr>
            <a:r>
              <a:rPr lang="hu-HU" altLang="hu-HU" sz="3200" dirty="0"/>
              <a:t>Egymástól való tanulás</a:t>
            </a:r>
          </a:p>
          <a:p>
            <a:pPr>
              <a:buFont typeface="Wingdings" panose="05000000000000000000" pitchFamily="2" charset="2"/>
              <a:buChar char="ü"/>
            </a:pPr>
            <a:r>
              <a:rPr lang="hu-HU" altLang="hu-HU" sz="3200" dirty="0"/>
              <a:t>Kritikus szemléletű visszajelzés</a:t>
            </a:r>
          </a:p>
          <a:p>
            <a:endParaRPr lang="hu-HU" dirty="0"/>
          </a:p>
        </p:txBody>
      </p:sp>
      <p:sp>
        <p:nvSpPr>
          <p:cNvPr id="2" name="Dia számának helye 1"/>
          <p:cNvSpPr>
            <a:spLocks noGrp="1"/>
          </p:cNvSpPr>
          <p:nvPr>
            <p:ph type="sldNum" sz="quarter" idx="12"/>
          </p:nvPr>
        </p:nvSpPr>
        <p:spPr/>
        <p:txBody>
          <a:bodyPr/>
          <a:lstStyle/>
          <a:p>
            <a:fld id="{4B93229A-1282-48C4-8742-30313075C0A9}" type="slidenum">
              <a:rPr lang="hu-HU" smtClean="0"/>
              <a:pPr/>
              <a:t>8</a:t>
            </a:fld>
            <a:endParaRPr lang="hu-HU"/>
          </a:p>
        </p:txBody>
      </p:sp>
      <p:pic>
        <p:nvPicPr>
          <p:cNvPr id="4" name="Kép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20680" y="5046130"/>
            <a:ext cx="1223319" cy="1181675"/>
          </a:xfrm>
          <a:prstGeom prst="rect">
            <a:avLst/>
          </a:prstGeom>
        </p:spPr>
      </p:pic>
    </p:spTree>
    <p:extLst>
      <p:ext uri="{BB962C8B-B14F-4D97-AF65-F5344CB8AC3E}">
        <p14:creationId xmlns:p14="http://schemas.microsoft.com/office/powerpoint/2010/main" xmlns="" val="1106398127"/>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additive="base">
                                        <p:cTn id="22"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 calcmode="lin" valueType="num">
                                      <p:cBhvr additive="base">
                                        <p:cTn id="27"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 calcmode="lin" valueType="num">
                                      <p:cBhvr additive="base">
                                        <p:cTn id="32"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000" r="-1000"/>
          </a:stretch>
        </a:blipFill>
        <a:effectLst/>
      </p:bgPr>
    </p:bg>
    <p:spTree>
      <p:nvGrpSpPr>
        <p:cNvPr id="1" name=""/>
        <p:cNvGrpSpPr/>
        <p:nvPr/>
      </p:nvGrpSpPr>
      <p:grpSpPr>
        <a:xfrm>
          <a:off x="0" y="0"/>
          <a:ext cx="0" cy="0"/>
          <a:chOff x="0" y="0"/>
          <a:chExt cx="0" cy="0"/>
        </a:xfrm>
      </p:grpSpPr>
      <p:sp>
        <p:nvSpPr>
          <p:cNvPr id="6" name="Cím 5"/>
          <p:cNvSpPr>
            <a:spLocks noGrp="1"/>
          </p:cNvSpPr>
          <p:nvPr>
            <p:ph type="title"/>
          </p:nvPr>
        </p:nvSpPr>
        <p:spPr/>
        <p:txBody>
          <a:bodyPr>
            <a:noAutofit/>
          </a:bodyPr>
          <a:lstStyle/>
          <a:p>
            <a:pPr algn="ctr"/>
            <a:r>
              <a:rPr lang="hu-HU" altLang="hu-HU" sz="4800" b="1" dirty="0">
                <a:solidFill>
                  <a:srgbClr val="B30000"/>
                </a:solidFill>
              </a:rPr>
              <a:t>A hálózat alapegysége</a:t>
            </a:r>
            <a:endParaRPr lang="hu-HU" sz="4800" dirty="0">
              <a:solidFill>
                <a:srgbClr val="C00000"/>
              </a:solidFill>
            </a:endParaRPr>
          </a:p>
        </p:txBody>
      </p:sp>
      <p:sp>
        <p:nvSpPr>
          <p:cNvPr id="14" name="Tartalom helye 13"/>
          <p:cNvSpPr>
            <a:spLocks noGrp="1"/>
          </p:cNvSpPr>
          <p:nvPr>
            <p:ph sz="half" idx="1"/>
          </p:nvPr>
        </p:nvSpPr>
        <p:spPr/>
        <p:txBody>
          <a:bodyPr>
            <a:normAutofit/>
          </a:bodyPr>
          <a:lstStyle/>
          <a:p>
            <a:pPr marL="0" indent="0">
              <a:buNone/>
            </a:pPr>
            <a:r>
              <a:rPr lang="hu-HU" altLang="hu-HU" sz="4000" dirty="0"/>
              <a:t>Az intézmény, amely bekapcsolódik a programba!</a:t>
            </a:r>
          </a:p>
          <a:p>
            <a:pPr>
              <a:buFont typeface="Wingdings" panose="05000000000000000000" pitchFamily="2" charset="2"/>
              <a:buChar char="ü"/>
            </a:pPr>
            <a:endParaRPr lang="hu-HU" altLang="hu-HU" sz="3200" dirty="0"/>
          </a:p>
          <a:p>
            <a:pPr>
              <a:buFont typeface="Wingdings" panose="05000000000000000000" pitchFamily="2" charset="2"/>
              <a:buChar char="ü"/>
            </a:pPr>
            <a:endParaRPr lang="hu-HU" altLang="hu-HU" sz="3200" dirty="0"/>
          </a:p>
        </p:txBody>
      </p:sp>
      <p:sp>
        <p:nvSpPr>
          <p:cNvPr id="5" name="Tartalom helye 4">
            <a:extLst>
              <a:ext uri="{FF2B5EF4-FFF2-40B4-BE49-F238E27FC236}">
                <a16:creationId xmlns:a16="http://schemas.microsoft.com/office/drawing/2014/main" xmlns="" id="{BE769B54-DCAD-2144-A971-486957208EA5}"/>
              </a:ext>
            </a:extLst>
          </p:cNvPr>
          <p:cNvSpPr>
            <a:spLocks noGrp="1"/>
          </p:cNvSpPr>
          <p:nvPr>
            <p:ph sz="half" idx="2"/>
          </p:nvPr>
        </p:nvSpPr>
        <p:spPr/>
        <p:txBody>
          <a:bodyPr>
            <a:normAutofit/>
          </a:bodyPr>
          <a:lstStyle/>
          <a:p>
            <a:pPr marL="0" indent="0">
              <a:buNone/>
            </a:pPr>
            <a:r>
              <a:rPr lang="hu-HU" altLang="hu-HU" sz="3200" dirty="0"/>
              <a:t>A pedagógusok – más iskolák pedagógusaival való szakmai együttműködése.</a:t>
            </a:r>
          </a:p>
          <a:p>
            <a:pPr marL="0" indent="0">
              <a:buNone/>
            </a:pPr>
            <a:endParaRPr lang="hu-HU" altLang="hu-HU" sz="3200" dirty="0"/>
          </a:p>
          <a:p>
            <a:pPr marL="0" indent="0">
              <a:buNone/>
            </a:pPr>
            <a:endParaRPr lang="hu-HU" altLang="hu-HU" sz="3200" dirty="0"/>
          </a:p>
        </p:txBody>
      </p:sp>
      <p:sp>
        <p:nvSpPr>
          <p:cNvPr id="2" name="Dia számának helye 1"/>
          <p:cNvSpPr>
            <a:spLocks noGrp="1"/>
          </p:cNvSpPr>
          <p:nvPr>
            <p:ph type="sldNum" sz="quarter" idx="12"/>
          </p:nvPr>
        </p:nvSpPr>
        <p:spPr/>
        <p:txBody>
          <a:bodyPr/>
          <a:lstStyle/>
          <a:p>
            <a:fld id="{4B93229A-1282-48C4-8742-30313075C0A9}" type="slidenum">
              <a:rPr lang="hu-HU" smtClean="0"/>
              <a:pPr/>
              <a:t>9</a:t>
            </a:fld>
            <a:endParaRPr lang="hu-HU"/>
          </a:p>
        </p:txBody>
      </p:sp>
      <p:pic>
        <p:nvPicPr>
          <p:cNvPr id="4" name="Kép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20680" y="5046130"/>
            <a:ext cx="1223319" cy="1181675"/>
          </a:xfrm>
          <a:prstGeom prst="rect">
            <a:avLst/>
          </a:prstGeom>
        </p:spPr>
      </p:pic>
      <p:pic>
        <p:nvPicPr>
          <p:cNvPr id="10" name="Tartalom helye 2">
            <a:extLst>
              <a:ext uri="{FF2B5EF4-FFF2-40B4-BE49-F238E27FC236}">
                <a16:creationId xmlns:a16="http://schemas.microsoft.com/office/drawing/2014/main" xmlns="" id="{05DBD66C-D1AC-494D-95A1-E54C298EA056}"/>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rot="781693">
            <a:off x="1561557" y="4391086"/>
            <a:ext cx="1629461" cy="1310087"/>
          </a:xfrm>
          <a:prstGeom prst="rect">
            <a:avLst/>
          </a:prstGeom>
        </p:spPr>
      </p:pic>
      <p:pic>
        <p:nvPicPr>
          <p:cNvPr id="9" name="Kép 8">
            <a:extLst>
              <a:ext uri="{FF2B5EF4-FFF2-40B4-BE49-F238E27FC236}">
                <a16:creationId xmlns:a16="http://schemas.microsoft.com/office/drawing/2014/main" xmlns="" id="{ED3F794C-D331-8149-A44C-79F7567C11CC}"/>
              </a:ext>
            </a:extLst>
          </p:cNvPr>
          <p:cNvPicPr>
            <a:picLocks noChangeAspect="1"/>
          </p:cNvPicPr>
          <p:nvPr/>
        </p:nvPicPr>
        <p:blipFill>
          <a:blip r:embed="rId6" cstate="print"/>
          <a:stretch>
            <a:fillRect/>
          </a:stretch>
        </p:blipFill>
        <p:spPr>
          <a:xfrm>
            <a:off x="4908215" y="4360913"/>
            <a:ext cx="2272439" cy="1702136"/>
          </a:xfrm>
          <a:prstGeom prst="rect">
            <a:avLst/>
          </a:prstGeom>
        </p:spPr>
      </p:pic>
    </p:spTree>
    <p:extLst>
      <p:ext uri="{BB962C8B-B14F-4D97-AF65-F5344CB8AC3E}">
        <p14:creationId xmlns:p14="http://schemas.microsoft.com/office/powerpoint/2010/main" xmlns="" val="3179993793"/>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9" presetClass="entr" presetSubtype="0" decel="10000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 calcmode="lin" valueType="num">
                                      <p:cBhvr>
                                        <p:cTn id="14" dur="500" fill="hold"/>
                                        <p:tgtEl>
                                          <p:spTgt spid="10"/>
                                        </p:tgtEl>
                                        <p:attrNameLst>
                                          <p:attrName>style.rotation</p:attrName>
                                        </p:attrNameLst>
                                      </p:cBhvr>
                                      <p:tavLst>
                                        <p:tav tm="0">
                                          <p:val>
                                            <p:fltVal val="360"/>
                                          </p:val>
                                        </p:tav>
                                        <p:tav tm="100000">
                                          <p:val>
                                            <p:fltVal val="0"/>
                                          </p:val>
                                        </p:tav>
                                      </p:tavLst>
                                    </p:anim>
                                    <p:animEffect transition="in" filter="fade">
                                      <p:cBhvr>
                                        <p:cTn id="15" dur="500"/>
                                        <p:tgtEl>
                                          <p:spTgt spid="10"/>
                                        </p:tgtEl>
                                      </p:cBhvr>
                                    </p:animEffect>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9" presetClass="entr" presetSubtype="0" decel="10000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style.rotation</p:attrName>
                                        </p:attrNameLst>
                                      </p:cBhvr>
                                      <p:tavLst>
                                        <p:tav tm="0">
                                          <p:val>
                                            <p:fltVal val="360"/>
                                          </p:val>
                                        </p:tav>
                                        <p:tav tm="100000">
                                          <p:val>
                                            <p:fltVal val="0"/>
                                          </p:val>
                                        </p:tav>
                                      </p:tavLst>
                                    </p:anim>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ém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713</TotalTime>
  <Words>826</Words>
  <Application>Microsoft Office PowerPoint</Application>
  <PresentationFormat>Diavetítés a képernyőre (4:3 oldalarány)</PresentationFormat>
  <Paragraphs>114</Paragraphs>
  <Slides>18</Slides>
  <Notes>15</Notes>
  <HiddenSlides>0</HiddenSlides>
  <MMClips>0</MMClips>
  <ScaleCrop>false</ScaleCrop>
  <HeadingPairs>
    <vt:vector size="4" baseType="variant">
      <vt:variant>
        <vt:lpstr>Téma</vt:lpstr>
      </vt:variant>
      <vt:variant>
        <vt:i4>1</vt:i4>
      </vt:variant>
      <vt:variant>
        <vt:lpstr>Diacímek</vt:lpstr>
      </vt:variant>
      <vt:variant>
        <vt:i4>18</vt:i4>
      </vt:variant>
    </vt:vector>
  </HeadingPairs>
  <TitlesOfParts>
    <vt:vector size="19" baseType="lpstr">
      <vt:lpstr>Office-téma</vt:lpstr>
      <vt:lpstr>1. dia</vt:lpstr>
      <vt:lpstr>Komplex Alapprogram – Iskolahálózat Koncepciója (KAPOCS)</vt:lpstr>
      <vt:lpstr>A Partnerintézmények hálózati működése</vt:lpstr>
      <vt:lpstr>A Partnerintézmények hálózati működése</vt:lpstr>
      <vt:lpstr>A Partnerintézmények hálózati működése</vt:lpstr>
      <vt:lpstr>A hálózatszerveződés szempontjai</vt:lpstr>
      <vt:lpstr>A hálózatszerveződés szempontjai</vt:lpstr>
      <vt:lpstr>A hálózat tagjaitól elvárt kompetenciák</vt:lpstr>
      <vt:lpstr>A hálózat alapegysége</vt:lpstr>
      <vt:lpstr> Mely intézmény lehet  az iskolahálózat tagja? </vt:lpstr>
      <vt:lpstr> Szakmai Támogatás Munkacsoport és a Regionális Képzési Központok  </vt:lpstr>
      <vt:lpstr>Komplex Alapprogram – iskolahálózat két fő csomópontja</vt:lpstr>
      <vt:lpstr>A KAP-ot megvalósító iskolák hálózathoz való kapcsolódásának lépései</vt:lpstr>
      <vt:lpstr>A KAP-ot megvalósító iskolák hálózathoz való kapcsolódásának lépései</vt:lpstr>
      <vt:lpstr>A KAP-ot megvalósító iskolák hálózathoz való kapcsolódásának lépései</vt:lpstr>
      <vt:lpstr> A Komplex Alapprogram iskolahálózatának jövőképe </vt:lpstr>
      <vt:lpstr>  </vt:lpstr>
      <vt:lpstr>18.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EKE</dc:creator>
  <cp:lastModifiedBy>Erika</cp:lastModifiedBy>
  <cp:revision>69</cp:revision>
  <dcterms:created xsi:type="dcterms:W3CDTF">2017-02-10T12:16:28Z</dcterms:created>
  <dcterms:modified xsi:type="dcterms:W3CDTF">2019-02-26T12:12:48Z</dcterms:modified>
</cp:coreProperties>
</file>