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7" r:id="rId3"/>
    <p:sldId id="260" r:id="rId4"/>
    <p:sldId id="308" r:id="rId5"/>
    <p:sldId id="264" r:id="rId6"/>
    <p:sldId id="269" r:id="rId7"/>
    <p:sldId id="272" r:id="rId8"/>
    <p:sldId id="270" r:id="rId9"/>
    <p:sldId id="271" r:id="rId10"/>
    <p:sldId id="273" r:id="rId11"/>
    <p:sldId id="303" r:id="rId12"/>
    <p:sldId id="274" r:id="rId13"/>
    <p:sldId id="276" r:id="rId14"/>
    <p:sldId id="275" r:id="rId15"/>
    <p:sldId id="277" r:id="rId16"/>
    <p:sldId id="278" r:id="rId17"/>
    <p:sldId id="279" r:id="rId18"/>
    <p:sldId id="280" r:id="rId19"/>
    <p:sldId id="281" r:id="rId20"/>
    <p:sldId id="284" r:id="rId21"/>
    <p:sldId id="282" r:id="rId22"/>
    <p:sldId id="286" r:id="rId23"/>
    <p:sldId id="283" r:id="rId24"/>
    <p:sldId id="306" r:id="rId25"/>
    <p:sldId id="304" r:id="rId26"/>
    <p:sldId id="305" r:id="rId27"/>
    <p:sldId id="307" r:id="rId28"/>
    <p:sldId id="285" r:id="rId29"/>
    <p:sldId id="287" r:id="rId30"/>
    <p:sldId id="288" r:id="rId31"/>
    <p:sldId id="289" r:id="rId32"/>
    <p:sldId id="290" r:id="rId33"/>
    <p:sldId id="291" r:id="rId34"/>
    <p:sldId id="266" r:id="rId35"/>
    <p:sldId id="294" r:id="rId36"/>
    <p:sldId id="292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02" r:id="rId45"/>
    <p:sldId id="261" r:id="rId4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8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624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F7B78-E539-4D34-BC82-CA3501A2135C}" type="datetimeFigureOut">
              <a:rPr lang="hu-HU" smtClean="0"/>
              <a:t>2019. 02. 27.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3229A-1282-48C4-8742-30313075C0A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33332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F7B78-E539-4D34-BC82-CA3501A2135C}" type="datetimeFigureOut">
              <a:rPr lang="hu-HU" smtClean="0"/>
              <a:t>2019. 02. 27.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3229A-1282-48C4-8742-30313075C0A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17629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F7B78-E539-4D34-BC82-CA3501A2135C}" type="datetimeFigureOut">
              <a:rPr lang="hu-HU" smtClean="0"/>
              <a:t>2019. 02. 27.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3229A-1282-48C4-8742-30313075C0A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8211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F7B78-E539-4D34-BC82-CA3501A2135C}" type="datetimeFigureOut">
              <a:rPr lang="hu-HU" smtClean="0"/>
              <a:t>2019. 02. 27.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3229A-1282-48C4-8742-30313075C0A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52019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F7B78-E539-4D34-BC82-CA3501A2135C}" type="datetimeFigureOut">
              <a:rPr lang="hu-HU" smtClean="0"/>
              <a:t>2019. 02. 27.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3229A-1282-48C4-8742-30313075C0A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09426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F7B78-E539-4D34-BC82-CA3501A2135C}" type="datetimeFigureOut">
              <a:rPr lang="hu-HU" smtClean="0"/>
              <a:t>2019. 02. 27.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3229A-1282-48C4-8742-30313075C0A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8526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F7B78-E539-4D34-BC82-CA3501A2135C}" type="datetimeFigureOut">
              <a:rPr lang="hu-HU" smtClean="0"/>
              <a:t>2019. 02. 27.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3229A-1282-48C4-8742-30313075C0A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83274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F7B78-E539-4D34-BC82-CA3501A2135C}" type="datetimeFigureOut">
              <a:rPr lang="hu-HU" smtClean="0"/>
              <a:t>2019. 02. 27.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3229A-1282-48C4-8742-30313075C0A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16666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F7B78-E539-4D34-BC82-CA3501A2135C}" type="datetimeFigureOut">
              <a:rPr lang="hu-HU" smtClean="0"/>
              <a:t>2019. 02. 27.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3229A-1282-48C4-8742-30313075C0A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83553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F7B78-E539-4D34-BC82-CA3501A2135C}" type="datetimeFigureOut">
              <a:rPr lang="hu-HU" smtClean="0"/>
              <a:t>2019. 02. 27.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3229A-1282-48C4-8742-30313075C0A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80625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F7B78-E539-4D34-BC82-CA3501A2135C}" type="datetimeFigureOut">
              <a:rPr lang="hu-HU" smtClean="0"/>
              <a:t>2019. 02. 27.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3229A-1282-48C4-8742-30313075C0A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47902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F7B78-E539-4D34-BC82-CA3501A2135C}" type="datetimeFigureOut">
              <a:rPr lang="hu-HU" smtClean="0"/>
              <a:t>2019. 02. 27.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3229A-1282-48C4-8742-30313075C0A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16821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emf"/><Relationship Id="rId5" Type="http://schemas.openxmlformats.org/officeDocument/2006/relationships/package" Target="../embeddings/Microsoft_Word_dokumentum.docx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59648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artalom helye 13"/>
          <p:cNvSpPr>
            <a:spLocks noGrp="1"/>
          </p:cNvSpPr>
          <p:nvPr>
            <p:ph idx="1"/>
          </p:nvPr>
        </p:nvSpPr>
        <p:spPr>
          <a:xfrm>
            <a:off x="1979298" y="261700"/>
            <a:ext cx="6112972" cy="585692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hu-HU" sz="10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hu-HU" sz="10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hu-HU" sz="1200" dirty="0">
                <a:latin typeface="Arial" pitchFamily="34" charset="0"/>
                <a:cs typeface="Arial" pitchFamily="34" charset="0"/>
              </a:rPr>
              <a:t>(6) A tanulónak, vagy kiskorú tanuló esetén a szülőnek írásban kell bejelentenie, ha a tanuló a következő tanítási évben már nem kíván részt venni a szabadon választott tanítási órán, továbbá ha jelentkezni kíván a szabadon választott tanítási órára.</a:t>
            </a:r>
          </a:p>
          <a:p>
            <a:pPr marL="0" indent="0" algn="just">
              <a:buNone/>
            </a:pPr>
            <a:r>
              <a:rPr lang="hu-HU" sz="1200" dirty="0">
                <a:latin typeface="Arial" pitchFamily="34" charset="0"/>
                <a:cs typeface="Arial" pitchFamily="34" charset="0"/>
              </a:rPr>
              <a:t>(7) Az (1)–(2) bekezdésben foglaltakat alkalmazni kell azoknál a tanulóknál is, akik az egységes iskolában vesznek részt az alapfokú művészetoktatásban.</a:t>
            </a:r>
          </a:p>
          <a:p>
            <a:pPr algn="just"/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15. § </a:t>
            </a:r>
          </a:p>
          <a:p>
            <a:pPr marL="0" indent="0" algn="just">
              <a:buNone/>
            </a:pPr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(1) Az iskola igazgatója minden év április 15-éig elkészíti és a fenntartó jóváhagyását követően közzéteszi a tájékoztatót azokról a tantárgyakról, amelyekből a tanulók választhatnak,</a:t>
            </a:r>
            <a:r>
              <a:rPr lang="hu-H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u-HU" sz="1200" dirty="0">
                <a:latin typeface="Arial" pitchFamily="34" charset="0"/>
                <a:cs typeface="Arial" pitchFamily="34" charset="0"/>
              </a:rPr>
              <a:t>középiskolában tájékoztatást ad továbbá az érettségi vizsgára történő felkészítés szintjéről is. A tájékoztatónak tartalmaznia kell, hogy a tantárgyat előreláthatóan melyik pedagógus fogja oktatni. </a:t>
            </a:r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 tájékoztató elfogadása előtt be kell szerezni az iskolaszék, ennek hiányában a szülői szervezet és az iskolai diákönkormányzat véleményét</a:t>
            </a:r>
            <a:r>
              <a:rPr lang="hu-H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hu-HU" sz="1200" dirty="0">
                <a:latin typeface="Arial" pitchFamily="34" charset="0"/>
                <a:cs typeface="Arial" pitchFamily="34" charset="0"/>
              </a:rPr>
              <a:t>Ha az iskolában nemzetiségi iskolai nevelés és oktatás folyik, ki kell kérni az érintett helyi nemzetiségi önkormányzat véleményét is.</a:t>
            </a:r>
          </a:p>
          <a:p>
            <a:pPr marL="0" indent="0" algn="just">
              <a:buNone/>
            </a:pPr>
            <a:r>
              <a:rPr lang="hu-HU" sz="1200" dirty="0">
                <a:latin typeface="Arial" pitchFamily="34" charset="0"/>
                <a:cs typeface="Arial" pitchFamily="34" charset="0"/>
              </a:rPr>
              <a:t>(2) A tanuló május 20-áig jelentheti be a tantárgy és a felkészülési szint megválasztásával kapcsolatos döntését. Ha a tanuló iskolakezdés vagy iskolaváltás miatt nem tud élni a választási jogával, kérelmének elbírálása előtt egyezteti elképzeléseit az iskola igazgatójával vagy az igazgató által kijelölt pedagógussal.</a:t>
            </a:r>
          </a:p>
          <a:p>
            <a:pPr marL="0" indent="0" algn="just">
              <a:buNone/>
            </a:pPr>
            <a:r>
              <a:rPr lang="hu-HU" sz="1200" dirty="0">
                <a:latin typeface="Arial" pitchFamily="34" charset="0"/>
                <a:cs typeface="Arial" pitchFamily="34" charset="0"/>
              </a:rPr>
              <a:t>(3) A tanuló a tanév során egy alkalommal az igazgató engedélyével módosíthatja választását.</a:t>
            </a:r>
          </a:p>
          <a:p>
            <a:pPr marL="0" indent="0" algn="just">
              <a:buNone/>
            </a:pPr>
            <a:r>
              <a:rPr lang="hu-HU" sz="1200" dirty="0">
                <a:latin typeface="Arial" pitchFamily="34" charset="0"/>
                <a:cs typeface="Arial" pitchFamily="34" charset="0"/>
              </a:rPr>
              <a:t>(4) Kiskorú tanuló esetén a tantárgyválasztás jogát a szülő gyakorolja. A szülő ezt a jogát attól az évtől kezdődően, amelyben gyermeke a tizennegyedik életévét eléri – ha a gyermek nem cselekvőképtelen –, gyermekével közösen gyakorolja.</a:t>
            </a:r>
          </a:p>
          <a:p>
            <a:pPr marL="0" indent="0">
              <a:buNone/>
            </a:pPr>
            <a:endParaRPr lang="hu-HU" sz="10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680" y="5046130"/>
            <a:ext cx="1223319" cy="118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8988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artalom helye 13"/>
          <p:cNvSpPr>
            <a:spLocks noGrp="1"/>
          </p:cNvSpPr>
          <p:nvPr>
            <p:ph idx="1"/>
          </p:nvPr>
        </p:nvSpPr>
        <p:spPr>
          <a:xfrm>
            <a:off x="1807708" y="447082"/>
            <a:ext cx="6112972" cy="578072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u-HU" sz="1000" dirty="0"/>
          </a:p>
          <a:p>
            <a:pPr marL="0" indent="0" algn="ctr">
              <a:buNone/>
            </a:pPr>
            <a:endParaRPr lang="hu-HU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680" y="5046130"/>
            <a:ext cx="1223319" cy="1181675"/>
          </a:xfrm>
          <a:prstGeom prst="rect">
            <a:avLst/>
          </a:prstGeom>
        </p:spPr>
      </p:pic>
      <p:sp>
        <p:nvSpPr>
          <p:cNvPr id="2" name="Téglalap 1"/>
          <p:cNvSpPr/>
          <p:nvPr/>
        </p:nvSpPr>
        <p:spPr>
          <a:xfrm>
            <a:off x="1651380" y="613351"/>
            <a:ext cx="6632812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hu-HU" sz="12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hu-HU" sz="1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2011. évi CXC. törvény a nemzeti köznevelésről</a:t>
            </a:r>
          </a:p>
          <a:p>
            <a:pPr algn="ctr"/>
            <a:endParaRPr lang="hu-HU" sz="12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hu-HU" sz="1200" b="1" dirty="0">
                <a:latin typeface="Arial" pitchFamily="34" charset="0"/>
                <a:cs typeface="Arial" pitchFamily="34" charset="0"/>
              </a:rPr>
              <a:t>35. A pedagógus kötelességei és jogai</a:t>
            </a:r>
          </a:p>
          <a:p>
            <a:r>
              <a:rPr lang="hu-HU" sz="1200" dirty="0">
                <a:latin typeface="Arial" pitchFamily="34" charset="0"/>
                <a:cs typeface="Arial" pitchFamily="34" charset="0"/>
                <a:sym typeface="Symbol"/>
              </a:rPr>
              <a:t></a:t>
            </a:r>
            <a:r>
              <a:rPr lang="hu-HU" sz="1200" b="1" dirty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hu-HU" sz="1200" b="1" dirty="0">
                <a:latin typeface="Arial" pitchFamily="34" charset="0"/>
                <a:cs typeface="Arial" pitchFamily="34" charset="0"/>
              </a:rPr>
              <a:t>62. §</a:t>
            </a:r>
            <a:r>
              <a:rPr lang="hu-HU" sz="1200" dirty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hu-HU" dirty="0"/>
              <a:t> </a:t>
            </a:r>
          </a:p>
          <a:p>
            <a:pPr algn="just"/>
            <a:r>
              <a:rPr lang="hu-HU" sz="12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Symbol"/>
              </a:rPr>
              <a:t> </a:t>
            </a:r>
            <a:r>
              <a:rPr lang="hu-HU" sz="12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(5) A nevelési-oktatási és a pedagógiai szakszolgálati intézményekben pedagógus-munkakörökben dolgozó pedagógus heti teljes munkaidejének nyolcvan százalékát (a továbbiakban: </a:t>
            </a:r>
            <a:r>
              <a:rPr lang="hu-HU" sz="1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kötött munkaidő</a:t>
            </a:r>
            <a:r>
              <a:rPr lang="hu-HU" sz="12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) az intézményvezető által – az e törvény keretei között – meghatározott feladatok ellátásával köteles tölteni</a:t>
            </a:r>
            <a:r>
              <a:rPr lang="hu-HU" sz="1200" dirty="0">
                <a:latin typeface="Arial" pitchFamily="34" charset="0"/>
                <a:cs typeface="Arial" pitchFamily="34" charset="0"/>
              </a:rPr>
              <a:t>, a munkaidő fennmaradó részében a munkaideje beosztását vagy felhasználását maga jogosult meghatározni.</a:t>
            </a:r>
          </a:p>
          <a:p>
            <a:pPr algn="just"/>
            <a:endParaRPr lang="hu-HU" sz="12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hu-HU" sz="12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Symbol"/>
              </a:rPr>
              <a:t></a:t>
            </a:r>
            <a:r>
              <a:rPr lang="hu-HU" sz="1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hu-HU" sz="1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(6)</a:t>
            </a:r>
            <a:r>
              <a:rPr lang="hu-HU" sz="1200" b="1" baseline="300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u-HU" sz="1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 teljes munkaidő </a:t>
            </a:r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ötvenöt–hatvanöt százalékában </a:t>
            </a:r>
            <a:r>
              <a:rPr lang="hu-HU" sz="1200" dirty="0">
                <a:latin typeface="Arial" pitchFamily="34" charset="0"/>
                <a:cs typeface="Arial" pitchFamily="34" charset="0"/>
              </a:rPr>
              <a:t>(a továbbiakban: neveléssel-oktatással lekötött munkaidő) </a:t>
            </a:r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tanórai és egyéb foglalkozások megtartása rendelhető el</a:t>
            </a:r>
            <a:r>
              <a:rPr lang="hu-HU" sz="1200" dirty="0">
                <a:latin typeface="Arial" pitchFamily="34" charset="0"/>
                <a:cs typeface="Arial" pitchFamily="34" charset="0"/>
              </a:rPr>
              <a:t>, amelybe bele kell számítani legfeljebb heti két-két óra időtartamban a pedagógus által ellátott osztályfőnöki, kollégiumi, tanulócsoport-vezetői, vagy munkaközösség vezetéssel összefüggő feladatok, továbbá legfeljebb heti egy óra időtartamban a tanulók nevelési-oktatási intézményen belüli önszerveződésének segítésével összefüggő feladatok időtartamát. E szabályokat kell alkalmazni abban az esetben is, ha e törvény egyes pedagógus munkakörök esetében az e bekezdésben foglaltaktól eltérően határozza meg a munkaidő egyes feladatokra fordítandó részeinek arányát.. A kötött munkaidő fennmaradó részében a pedagógus a nevelés-oktatást előkészítő, </a:t>
            </a:r>
            <a:r>
              <a:rPr lang="hu-HU" sz="12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nevelés-oktatással összefüggő egyéb feladatokat, tanulói felügyeletet, továbbá eseti helyettesítést lát el.</a:t>
            </a:r>
          </a:p>
          <a:p>
            <a:pPr algn="just"/>
            <a:endParaRPr lang="hu-HU" sz="12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hu-HU" sz="1200" dirty="0">
                <a:latin typeface="Arial" pitchFamily="34" charset="0"/>
                <a:cs typeface="Arial" pitchFamily="34" charset="0"/>
                <a:sym typeface="Symbol"/>
              </a:rPr>
              <a:t> </a:t>
            </a:r>
            <a:r>
              <a:rPr lang="hu-HU" sz="1200" dirty="0">
                <a:latin typeface="Arial" pitchFamily="34" charset="0"/>
                <a:cs typeface="Arial" pitchFamily="34" charset="0"/>
              </a:rPr>
              <a:t>(7) Az intézményvezető a kötött munkaidőben ellátandó feladatok elosztásánál biztosítja az arányos és egyenletes feladatelosztást a nevelőtestület tagjai között.</a:t>
            </a:r>
          </a:p>
          <a:p>
            <a:pPr algn="just"/>
            <a:r>
              <a:rPr lang="hu-HU" sz="1200" dirty="0">
                <a:latin typeface="Arial" pitchFamily="34" charset="0"/>
                <a:cs typeface="Arial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6082998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artalom helye 13"/>
          <p:cNvSpPr>
            <a:spLocks noGrp="1"/>
          </p:cNvSpPr>
          <p:nvPr>
            <p:ph idx="1"/>
          </p:nvPr>
        </p:nvSpPr>
        <p:spPr>
          <a:xfrm>
            <a:off x="1807708" y="447082"/>
            <a:ext cx="6112972" cy="578072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hu-HU" sz="15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326/2013. (VIII. 30.) Korm. rendelet</a:t>
            </a:r>
            <a:r>
              <a:rPr lang="hu-HU" sz="15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hu-HU" sz="15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 pedagógusok előmeneteli rendszeréről és a közalkalmazottak jogállásáról szóló 1992. évi XXXIII. törvény köznevelési intézményekben történő végrehajtásáról</a:t>
            </a:r>
            <a:r>
              <a:rPr lang="hu-HU" sz="15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 </a:t>
            </a:r>
          </a:p>
          <a:p>
            <a:pPr marL="0" indent="0" algn="ctr">
              <a:buNone/>
            </a:pPr>
            <a:r>
              <a:rPr lang="hu-HU" sz="1200" b="1" dirty="0">
                <a:latin typeface="Arial" pitchFamily="34" charset="0"/>
                <a:cs typeface="Arial" pitchFamily="34" charset="0"/>
              </a:rPr>
              <a:t>7. A pedagógusok munkaidejének beosztása</a:t>
            </a:r>
            <a:endParaRPr lang="hu-HU" sz="12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hu-HU" sz="1100" dirty="0">
                <a:latin typeface="Arial" pitchFamily="34" charset="0"/>
                <a:cs typeface="Arial" pitchFamily="34" charset="0"/>
                <a:sym typeface="Symbol"/>
              </a:rPr>
              <a:t> </a:t>
            </a:r>
            <a:r>
              <a:rPr lang="hu-HU" sz="1100" b="1" dirty="0">
                <a:latin typeface="Arial" pitchFamily="34" charset="0"/>
                <a:cs typeface="Arial" pitchFamily="34" charset="0"/>
              </a:rPr>
              <a:t>17. § </a:t>
            </a:r>
          </a:p>
          <a:p>
            <a:pPr marL="0" indent="0" algn="just">
              <a:buNone/>
            </a:pPr>
            <a:r>
              <a:rPr lang="hu-HU" sz="11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(1) Nevelési-oktatási intézményben a pedagógus számára a kötött munkaidőnek neveléssel-oktatással le nem kötött részében</a:t>
            </a:r>
          </a:p>
          <a:p>
            <a:pPr marL="0" indent="0" algn="just">
              <a:buNone/>
            </a:pPr>
            <a:r>
              <a:rPr lang="hu-HU" sz="1100" dirty="0">
                <a:latin typeface="Arial" pitchFamily="34" charset="0"/>
                <a:cs typeface="Arial" pitchFamily="34" charset="0"/>
              </a:rPr>
              <a:t>1. foglalkozások, tanítási órák előkészítése,</a:t>
            </a:r>
          </a:p>
          <a:p>
            <a:pPr marL="0" indent="0" algn="just">
              <a:buNone/>
            </a:pPr>
            <a:r>
              <a:rPr lang="hu-HU" sz="1100" dirty="0">
                <a:latin typeface="Arial" pitchFamily="34" charset="0"/>
                <a:cs typeface="Arial" pitchFamily="34" charset="0"/>
              </a:rPr>
              <a:t>2. a gyermekek, tanulók teljesítményének értékelése,</a:t>
            </a:r>
          </a:p>
          <a:p>
            <a:pPr marL="0" indent="0" algn="just">
              <a:buNone/>
            </a:pPr>
            <a:r>
              <a:rPr lang="hu-HU" sz="1100" dirty="0">
                <a:latin typeface="Arial" pitchFamily="34" charset="0"/>
                <a:cs typeface="Arial" pitchFamily="34" charset="0"/>
              </a:rPr>
              <a:t>3. az intézmény kulturális és sportéletének, versenyeknek, a szabadidő hasznos eltöltésének megszervezése,</a:t>
            </a:r>
          </a:p>
          <a:p>
            <a:pPr marL="0" indent="0" algn="just">
              <a:buNone/>
            </a:pPr>
            <a:r>
              <a:rPr lang="hu-HU" sz="1100" dirty="0">
                <a:latin typeface="Arial" pitchFamily="34" charset="0"/>
                <a:cs typeface="Arial" pitchFamily="34" charset="0"/>
              </a:rPr>
              <a:t>21. a pedagógiai program célrendszerének megfelelő, az éves munkatervben rögzített, tanórai vagy egyéb foglalkozásnak nem minősülő feladat ellátása,</a:t>
            </a:r>
          </a:p>
          <a:p>
            <a:pPr marL="0" indent="0" algn="just">
              <a:buNone/>
            </a:pPr>
            <a:r>
              <a:rPr lang="hu-HU" sz="11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(2) Egyéb foglalkozás a tantárgyfelosztásban tervezhető, rendszeres nem tanórai foglalkozás, amely</a:t>
            </a:r>
          </a:p>
          <a:p>
            <a:pPr marL="0" indent="0" algn="just">
              <a:buNone/>
            </a:pPr>
            <a:r>
              <a:rPr lang="hu-HU" sz="1100" i="1" dirty="0">
                <a:latin typeface="Arial" pitchFamily="34" charset="0"/>
                <a:cs typeface="Arial" pitchFamily="34" charset="0"/>
              </a:rPr>
              <a:t>a)</a:t>
            </a:r>
            <a:r>
              <a:rPr lang="hu-HU" sz="1100" dirty="0">
                <a:latin typeface="Arial" pitchFamily="34" charset="0"/>
                <a:cs typeface="Arial" pitchFamily="34" charset="0"/>
              </a:rPr>
              <a:t> szakkör, érdeklődési kör, önképzőkör,</a:t>
            </a:r>
          </a:p>
          <a:p>
            <a:pPr marL="0" indent="0" algn="just">
              <a:buNone/>
            </a:pPr>
            <a:r>
              <a:rPr lang="hu-HU" sz="1100" i="1" dirty="0">
                <a:latin typeface="Arial" pitchFamily="34" charset="0"/>
                <a:cs typeface="Arial" pitchFamily="34" charset="0"/>
              </a:rPr>
              <a:t>b)</a:t>
            </a:r>
            <a:r>
              <a:rPr lang="hu-HU" sz="1100" dirty="0">
                <a:latin typeface="Arial" pitchFamily="34" charset="0"/>
                <a:cs typeface="Arial" pitchFamily="34" charset="0"/>
              </a:rPr>
              <a:t> sportkör, tömegsport foglalkozás,</a:t>
            </a:r>
          </a:p>
          <a:p>
            <a:pPr marL="0" indent="0" algn="just">
              <a:buNone/>
            </a:pPr>
            <a:r>
              <a:rPr lang="hu-HU" sz="1100" b="1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c)</a:t>
            </a:r>
            <a:r>
              <a:rPr lang="hu-HU" sz="11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 egyéni vagy csoportos felzárkóztató, fejlesztő foglalkozás,</a:t>
            </a:r>
          </a:p>
          <a:p>
            <a:pPr marL="0" indent="0" algn="just">
              <a:buNone/>
            </a:pPr>
            <a:r>
              <a:rPr lang="hu-HU" sz="1100" b="1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d)</a:t>
            </a:r>
            <a:r>
              <a:rPr lang="hu-HU" sz="11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 egyéni vagy csoportos tehetségfejlesztő foglalkozás,</a:t>
            </a:r>
          </a:p>
          <a:p>
            <a:pPr marL="0" indent="0" algn="just">
              <a:buNone/>
            </a:pPr>
            <a:r>
              <a:rPr lang="hu-HU" sz="1100" b="1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e)</a:t>
            </a:r>
            <a:r>
              <a:rPr lang="hu-HU" sz="11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 napközi,</a:t>
            </a:r>
          </a:p>
          <a:p>
            <a:pPr marL="0" indent="0" algn="just">
              <a:buNone/>
            </a:pPr>
            <a:r>
              <a:rPr lang="hu-HU" sz="1100" b="1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g)</a:t>
            </a:r>
            <a:r>
              <a:rPr lang="hu-HU" sz="11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 tanulást, iskolai felkészülést segítő foglalkozás,</a:t>
            </a:r>
          </a:p>
          <a:p>
            <a:pPr marL="0" indent="0" algn="just">
              <a:buNone/>
            </a:pPr>
            <a:r>
              <a:rPr lang="hu-HU" sz="1100" b="1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k)</a:t>
            </a:r>
            <a:r>
              <a:rPr lang="hu-HU" sz="11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 felzárkóztató, tehetség-kibontakoztató, speciális ismereteket adó egyéni vagy csoportos, közösségi fejlesztést megvalósító csoportos, a szabadidő eltöltését szolgáló csoportos, a tanulókkal való törődést és gondoskodást biztosító egyéni, a kollégiumi közösségek működésével összefüggő csoportos kollégiumi, valamint szakkollégiumi foglalkozás,</a:t>
            </a:r>
          </a:p>
          <a:p>
            <a:pPr marL="0" indent="0" algn="just">
              <a:buNone/>
            </a:pPr>
            <a:r>
              <a:rPr lang="hu-HU" sz="1100" i="1" dirty="0">
                <a:latin typeface="Arial" pitchFamily="34" charset="0"/>
                <a:cs typeface="Arial" pitchFamily="34" charset="0"/>
              </a:rPr>
              <a:t>m)</a:t>
            </a:r>
            <a:r>
              <a:rPr lang="hu-HU" sz="1100" dirty="0">
                <a:latin typeface="Arial" pitchFamily="34" charset="0"/>
                <a:cs typeface="Arial" pitchFamily="34" charset="0"/>
              </a:rPr>
              <a:t> az iskola pedagógiai programjában rögzített, a tanítási órák keretében meg nem valósítható osztály- vagy csoportfoglalkozás lehet.</a:t>
            </a:r>
          </a:p>
          <a:p>
            <a:pPr marL="0" indent="0" algn="just">
              <a:buNone/>
            </a:pPr>
            <a:r>
              <a:rPr lang="hu-HU" sz="1100" dirty="0">
                <a:latin typeface="Arial" pitchFamily="34" charset="0"/>
                <a:cs typeface="Arial" pitchFamily="34" charset="0"/>
              </a:rPr>
              <a:t>(8) A tankerületi központ által fenntartott iskola intézményvezetője az iskolai tantárgyfelosztást a tankerületi központ vezetőjével egyeztetve készíti el.</a:t>
            </a:r>
          </a:p>
          <a:p>
            <a:pPr marL="0" indent="0">
              <a:buNone/>
            </a:pPr>
            <a:endParaRPr lang="hu-HU" sz="1100" dirty="0"/>
          </a:p>
          <a:p>
            <a:pPr marL="0" indent="0">
              <a:buNone/>
            </a:pPr>
            <a:endParaRPr lang="hu-HU" sz="10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680" y="5046130"/>
            <a:ext cx="1223319" cy="118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250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artalom helye 13"/>
          <p:cNvSpPr>
            <a:spLocks noGrp="1"/>
          </p:cNvSpPr>
          <p:nvPr>
            <p:ph idx="1"/>
          </p:nvPr>
        </p:nvSpPr>
        <p:spPr>
          <a:xfrm>
            <a:off x="1600200" y="2115185"/>
            <a:ext cx="7132320" cy="2182495"/>
          </a:xfrm>
        </p:spPr>
        <p:txBody>
          <a:bodyPr/>
          <a:lstStyle/>
          <a:p>
            <a:pPr marL="0" indent="0" algn="ctr">
              <a:buNone/>
            </a:pPr>
            <a:endParaRPr lang="hu-HU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hu-HU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 KAP elveinek lehetséges beillesztése az iskolák pedagógiai programjába</a:t>
            </a:r>
            <a:endParaRPr lang="hu-HU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680" y="5046130"/>
            <a:ext cx="1223319" cy="118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2925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>
          <a:xfrm>
            <a:off x="1807709" y="389238"/>
            <a:ext cx="6112971" cy="945514"/>
          </a:xfrm>
        </p:spPr>
        <p:txBody>
          <a:bodyPr>
            <a:normAutofit/>
          </a:bodyPr>
          <a:lstStyle/>
          <a:p>
            <a:pPr algn="ctr"/>
            <a:r>
              <a:rPr lang="hu-HU" sz="1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NEVELÉSI PROGRAM</a:t>
            </a:r>
            <a:br>
              <a:rPr lang="hu-HU" sz="1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hu-HU" sz="1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200" b="1" dirty="0">
                <a:latin typeface="Arial" panose="020B0604020202020204" pitchFamily="34" charset="0"/>
                <a:cs typeface="Arial" panose="020B0604020202020204" pitchFamily="34" charset="0"/>
              </a:rPr>
              <a:t>20/2012. (VIII. 31.) EMMI rendelet </a:t>
            </a:r>
            <a:r>
              <a:rPr lang="hu-HU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200" b="1" dirty="0">
                <a:solidFill>
                  <a:srgbClr val="4747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§ (1)</a:t>
            </a:r>
            <a:endParaRPr lang="hu-HU" sz="1200" b="1" dirty="0"/>
          </a:p>
        </p:txBody>
      </p:sp>
      <p:sp>
        <p:nvSpPr>
          <p:cNvPr id="14" name="Tartalom helye 13"/>
          <p:cNvSpPr>
            <a:spLocks noGrp="1"/>
          </p:cNvSpPr>
          <p:nvPr>
            <p:ph idx="1"/>
          </p:nvPr>
        </p:nvSpPr>
        <p:spPr>
          <a:xfrm>
            <a:off x="1941695" y="1422107"/>
            <a:ext cx="6112972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iskola pedagógiai programja meghatározza az iskola nevelési programját</a:t>
            </a:r>
            <a:r>
              <a:rPr lang="hu-H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ennek keretén belül </a:t>
            </a:r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iskolában folyó nevelő-oktató munka pedagógiai alapelveit</a:t>
            </a:r>
            <a:r>
              <a:rPr lang="hu-H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értékeit, céljait, feladatait, eszközeit, eljárásait:</a:t>
            </a:r>
          </a:p>
          <a:p>
            <a:pPr marL="914400" lvl="2" indent="0">
              <a:buNone/>
            </a:pPr>
            <a:endParaRPr lang="hu-HU" sz="1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A differenciált személyközpontú (tanulóközpontú) nevelést-oktatást lehetővé tevő módszertani kultúra megerősítése. Az iskolai eredményesség érdekében </a:t>
            </a:r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Logikaalapú, a Testmozgásalapú, a Művészetalapú a Digitálisalapú, az Életgyakorlat-alapú</a:t>
            </a:r>
            <a:r>
              <a:rPr lang="hu-H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KAP alprogramok iskolai gyakorlatba történő alkalmazása. </a:t>
            </a:r>
          </a:p>
          <a:p>
            <a:pPr lvl="1" algn="just"/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A méltányos, támogató, </a:t>
            </a:r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hátránykompenzáló tanulási környezet</a:t>
            </a:r>
            <a:r>
              <a:rPr lang="hu-H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kialakítása.</a:t>
            </a:r>
          </a:p>
          <a:p>
            <a:pPr lvl="1" algn="just"/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nyitottságra ösztönző </a:t>
            </a:r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intézményi nevelés-oktatás pedagógiai </a:t>
            </a:r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módszertani eszköztár </a:t>
            </a:r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alkalmazása. </a:t>
            </a:r>
          </a:p>
          <a:p>
            <a:pPr lvl="1" algn="just"/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pedagógus szabadságának biztosítása </a:t>
            </a:r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a tanulási stratégiák adaptív alkalmazása érdekében. </a:t>
            </a:r>
          </a:p>
          <a:p>
            <a:pPr lvl="1" algn="just"/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tanuló szervezet és a szervezeti tanulás </a:t>
            </a:r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kialakítására való törekvés. </a:t>
            </a:r>
          </a:p>
          <a:p>
            <a:pPr lvl="1" algn="just"/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Személyre szabott képességfejlesztés</a:t>
            </a:r>
            <a:r>
              <a:rPr lang="hu-HU" sz="1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kompetenciaalapú fejlesztési megoldásokkal. </a:t>
            </a:r>
          </a:p>
          <a:p>
            <a:pPr lvl="1" algn="just"/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tanulói kreativitás aggregálása</a:t>
            </a:r>
            <a:r>
              <a:rPr lang="hu-HU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(egésszé formálása) a tanulásszervezésben.</a:t>
            </a:r>
          </a:p>
          <a:p>
            <a:pPr marL="914400" lvl="2" indent="0">
              <a:buNone/>
            </a:pPr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680" y="5046130"/>
            <a:ext cx="1223319" cy="118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3430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>
          <a:xfrm>
            <a:off x="1670549" y="288927"/>
            <a:ext cx="6112971" cy="777874"/>
          </a:xfrm>
        </p:spPr>
        <p:txBody>
          <a:bodyPr>
            <a:normAutofit/>
          </a:bodyPr>
          <a:lstStyle/>
          <a:p>
            <a:pPr lvl="1" algn="ctr" rtl="0">
              <a:lnSpc>
                <a:spcPct val="90000"/>
              </a:lnSpc>
              <a:spcBef>
                <a:spcPct val="0"/>
              </a:spcBef>
            </a:pPr>
            <a:r>
              <a:rPr lang="hu-HU" sz="1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NEVELÉSI PROGRAM</a:t>
            </a:r>
          </a:p>
        </p:txBody>
      </p:sp>
      <p:sp>
        <p:nvSpPr>
          <p:cNvPr id="14" name="Tartalom helye 13"/>
          <p:cNvSpPr>
            <a:spLocks noGrp="1"/>
          </p:cNvSpPr>
          <p:nvPr>
            <p:ph idx="1"/>
          </p:nvPr>
        </p:nvSpPr>
        <p:spPr>
          <a:xfrm>
            <a:off x="1807708" y="1198952"/>
            <a:ext cx="6112972" cy="4438015"/>
          </a:xfrm>
        </p:spPr>
        <p:txBody>
          <a:bodyPr>
            <a:noAutofit/>
          </a:bodyPr>
          <a:lstStyle/>
          <a:p>
            <a:pPr lvl="0" algn="just"/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személyiségfejlesztéssel kapcsolatos pedagógiai feladatok </a:t>
            </a:r>
          </a:p>
          <a:p>
            <a:pPr lvl="0" algn="just"/>
            <a:endParaRPr lang="hu-HU" sz="12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A tanulási </a:t>
            </a:r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esélyek növelésének biztosítása</a:t>
            </a:r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, az alapprogramban meghatározott  komplex pedagógiai módszerek  rendszerszemléletű együttesének személyiségfejlesztő alkalmazása. </a:t>
            </a:r>
          </a:p>
          <a:p>
            <a:pPr lvl="1" algn="just"/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Az </a:t>
            </a:r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egész életen át tartó tanulás</a:t>
            </a:r>
            <a:r>
              <a:rPr lang="hu-H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 </a:t>
            </a:r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valamint az eredményes </a:t>
            </a:r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munkaerő-piaci elhelyezkedést támogató</a:t>
            </a:r>
            <a:r>
              <a:rPr lang="hu-HU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transzverzális készségek kiemelt fejlesztése. </a:t>
            </a:r>
          </a:p>
          <a:p>
            <a:pPr lvl="1" algn="just"/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A tanulók </a:t>
            </a:r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iskolai helyzetének, státuszának pozitív megváltoztatására</a:t>
            </a:r>
            <a:r>
              <a:rPr lang="hu-HU" sz="1200" b="1" u="sng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való törekvések támogatása. </a:t>
            </a:r>
          </a:p>
          <a:p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teljes-körű egészségfejlesztéssel összefüggő feladatok</a:t>
            </a:r>
          </a:p>
          <a:p>
            <a:endParaRPr lang="hu-HU" sz="12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just"/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egészséges életmódra nevelés </a:t>
            </a:r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sporttevékenységekkel (TA) </a:t>
            </a:r>
          </a:p>
          <a:p>
            <a:pPr lvl="2" algn="just"/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Az iskola sportcsoportjainak megnevezése: </a:t>
            </a:r>
            <a:r>
              <a:rPr lang="hu-HU" sz="1200" dirty="0" err="1">
                <a:latin typeface="Arial" panose="020B0604020202020204" pitchFamily="34" charset="0"/>
                <a:cs typeface="Arial" panose="020B0604020202020204" pitchFamily="34" charset="0"/>
              </a:rPr>
              <a:t>Pl</a:t>
            </a:r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: torna, gumiasztal, labdarúgás, atlétika, falmászás, röplabda, a néptánc és a természetjárás. </a:t>
            </a:r>
          </a:p>
          <a:p>
            <a:pPr lvl="2" algn="just"/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A tanulók </a:t>
            </a:r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erőnléti állapotát fejlesztő</a:t>
            </a:r>
            <a:r>
              <a:rPr lang="hu-HU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tanórán kívüli foglalkozások megnevezése: </a:t>
            </a:r>
          </a:p>
          <a:p>
            <a:pPr lvl="2" algn="just"/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a különböző </a:t>
            </a:r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iskolán kívüli egyesületek </a:t>
            </a:r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által az iskolában működő tevékenységek megnevezése:  (tenisz, karate, kosárlabda, vívás stb.). </a:t>
            </a:r>
          </a:p>
          <a:p>
            <a:pPr lvl="2" algn="just"/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A legfontosabb </a:t>
            </a:r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egészségmegőrző és betegség-megelőző szabályok ismertetésének módja és formája</a:t>
            </a:r>
            <a:r>
              <a:rPr lang="hu-HU" sz="12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  az egészséget károsító tevékenységek (dohányzás, alkohol- és kábítószer-fogyasztás) veszélyeinek a felismerése</a:t>
            </a:r>
          </a:p>
          <a:p>
            <a:pPr marL="0" indent="0">
              <a:buNone/>
            </a:pPr>
            <a:endParaRPr lang="hu-HU" sz="12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680" y="5046130"/>
            <a:ext cx="1223319" cy="118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2118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>
          <a:xfrm>
            <a:off x="2021378" y="167006"/>
            <a:ext cx="6112971" cy="1325563"/>
          </a:xfrm>
        </p:spPr>
        <p:txBody>
          <a:bodyPr>
            <a:normAutofit/>
          </a:bodyPr>
          <a:lstStyle/>
          <a:p>
            <a:pPr lvl="1" algn="ctr" rtl="0">
              <a:lnSpc>
                <a:spcPct val="90000"/>
              </a:lnSpc>
              <a:spcBef>
                <a:spcPct val="0"/>
              </a:spcBef>
            </a:pPr>
            <a:r>
              <a:rPr lang="hu-HU" sz="1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NEVELÉSI PROGRAM</a:t>
            </a:r>
          </a:p>
        </p:txBody>
      </p:sp>
      <p:sp>
        <p:nvSpPr>
          <p:cNvPr id="14" name="Tartalom helye 13"/>
          <p:cNvSpPr>
            <a:spLocks noGrp="1"/>
          </p:cNvSpPr>
          <p:nvPr>
            <p:ph idx="1"/>
          </p:nvPr>
        </p:nvSpPr>
        <p:spPr>
          <a:xfrm>
            <a:off x="1914698" y="1285629"/>
            <a:ext cx="6112972" cy="4351338"/>
          </a:xfrm>
        </p:spPr>
        <p:txBody>
          <a:bodyPr>
            <a:normAutofit/>
          </a:bodyPr>
          <a:lstStyle/>
          <a:p>
            <a:pPr algn="just"/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közösségfejlesztéssel, az iskola szereplőinek együttműködésével kapcsolatos feladatok</a:t>
            </a:r>
          </a:p>
          <a:p>
            <a:pPr lvl="2" algn="just"/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A tanulók </a:t>
            </a:r>
            <a:r>
              <a:rPr lang="hu-HU" sz="12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szocio-kultúrális</a:t>
            </a:r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hátrányainak leküzdésére </a:t>
            </a:r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történő törekvés</a:t>
            </a:r>
          </a:p>
          <a:p>
            <a:pPr algn="just"/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pedagógusok helyi intézményi feladatai, az osztályfőnöki munka tartalma, az osztályfőnök feladatai</a:t>
            </a:r>
            <a:endParaRPr lang="hu-HU" sz="1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just"/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A pedagógus legfontosabb feladata a tanuló személyiségének, </a:t>
            </a:r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képességeinek, tárgyi tudásának folyamatos fejlesztése </a:t>
            </a:r>
            <a:r>
              <a:rPr lang="hu-HU" sz="1200" b="1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KAK alapelveinek megfelelően a DFHT eszközeivel. </a:t>
            </a:r>
          </a:p>
          <a:p>
            <a:pPr lvl="2" algn="just"/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kiemelt figyelmet fordít a sajátos nevelési igényű, beilleszkedési, tanulási, magatartási nehézségekkel küzdő, továbbá a </a:t>
            </a:r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hátrányos helyzetű és halmozottan hátrányos</a:t>
            </a:r>
            <a:r>
              <a:rPr lang="hu-HU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helyzetű tanulókra</a:t>
            </a:r>
          </a:p>
          <a:p>
            <a:pPr lvl="2" algn="just"/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az összes közismereti tárgy tanítását </a:t>
            </a:r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tananyagtartalom 30%-ában a kereszttantervi tartalmakra alapozva </a:t>
            </a:r>
            <a:r>
              <a:rPr lang="hu-HU" sz="12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interdiszciplinális</a:t>
            </a:r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keretek között végzi.</a:t>
            </a:r>
            <a:endParaRPr lang="hu-H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kiemelt figyelmet igénylő tanulókkal kapcsolatos pedagógiai tevékenység helyi rendje</a:t>
            </a:r>
          </a:p>
          <a:p>
            <a:pPr lvl="2" algn="just"/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Részletesen megtalálható az iskola honlapján elhelyezett </a:t>
            </a:r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Esélyegyenlőségi Intézkedési Tervben</a:t>
            </a:r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680" y="5046130"/>
            <a:ext cx="1223319" cy="118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9596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>
          <a:xfrm>
            <a:off x="1975658" y="182246"/>
            <a:ext cx="6112971" cy="1325563"/>
          </a:xfrm>
        </p:spPr>
        <p:txBody>
          <a:bodyPr>
            <a:normAutofit/>
          </a:bodyPr>
          <a:lstStyle/>
          <a:p>
            <a:pPr lvl="1" algn="ctr" rtl="0">
              <a:lnSpc>
                <a:spcPct val="90000"/>
              </a:lnSpc>
              <a:spcBef>
                <a:spcPct val="0"/>
              </a:spcBef>
            </a:pPr>
            <a:r>
              <a:rPr lang="hu-HU" sz="2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NEVELÉSI PROGRAM</a:t>
            </a:r>
            <a:endParaRPr lang="hu-HU" sz="28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artalom helye 13"/>
          <p:cNvSpPr>
            <a:spLocks noGrp="1"/>
          </p:cNvSpPr>
          <p:nvPr>
            <p:ph idx="1"/>
          </p:nvPr>
        </p:nvSpPr>
        <p:spPr>
          <a:xfrm>
            <a:off x="2082338" y="1483749"/>
            <a:ext cx="6112972" cy="4351338"/>
          </a:xfrm>
        </p:spPr>
        <p:txBody>
          <a:bodyPr>
            <a:normAutofit/>
          </a:bodyPr>
          <a:lstStyle/>
          <a:p>
            <a:pPr algn="just"/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felvétel és az átvétel - </a:t>
            </a:r>
            <a:r>
              <a:rPr lang="hu-HU" sz="12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Nkt</a:t>
            </a:r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keretei közötti - helyi szabályai, valamint szakképző iskola tekintetében a szakképzésről szóló törvény felvételre, átvételre vonatkozó rendelkezései </a:t>
            </a:r>
          </a:p>
          <a:p>
            <a:pPr algn="just"/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A Komplex Alapprogram iskolába történő átjelentkezés során a 2011. évi CXC. tv.46.§(6)n) pontja és az 51. §(1) (2) pontja szerint kell eljárni. </a:t>
            </a:r>
          </a:p>
          <a:p>
            <a:pPr algn="just"/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A felvétel során </a:t>
            </a:r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hátrányos megkülönböztetés tilalmának elvét</a:t>
            </a:r>
            <a:r>
              <a:rPr lang="hu-H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fokozottan figyelembe kell venni.</a:t>
            </a:r>
          </a:p>
          <a:p>
            <a:pPr algn="just"/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tanulóknak az intézményi döntési folyamatban való részvételi jogai gyakorlásának rendje</a:t>
            </a:r>
          </a:p>
          <a:p>
            <a:pPr algn="just"/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A tanulók az intézményi döntési folyamatban való részvételi jogaikat a Diákönkormányzaton keresztül gyakorolhatják. A DÖK szervezeti és működési szabályzat alapján végzi a munkáját. A DÖK döntéshozó szerve a Diáktanács.</a:t>
            </a:r>
          </a:p>
          <a:p>
            <a:pPr algn="just"/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szülő, a tanuló, a pedagógus és az intézmény partnerei kapcsolattartásának formáit</a:t>
            </a:r>
          </a:p>
          <a:p>
            <a:pPr algn="just"/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A szülőkkel való kapcsolattartás fórumainak megnevezése</a:t>
            </a:r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680" y="5046130"/>
            <a:ext cx="1223319" cy="118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9240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>
          <a:xfrm>
            <a:off x="1643936" y="195894"/>
            <a:ext cx="6112971" cy="1325563"/>
          </a:xfrm>
        </p:spPr>
        <p:txBody>
          <a:bodyPr>
            <a:normAutofit/>
          </a:bodyPr>
          <a:lstStyle/>
          <a:p>
            <a:pPr lvl="1" algn="ctr" rtl="0">
              <a:lnSpc>
                <a:spcPct val="90000"/>
              </a:lnSpc>
              <a:spcBef>
                <a:spcPct val="0"/>
              </a:spcBef>
            </a:pPr>
            <a:r>
              <a:rPr lang="hu-HU" sz="1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NEVELÉSI PROGRAM</a:t>
            </a:r>
            <a:endParaRPr lang="hu-HU" sz="1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4" name="Tartalom helye 13"/>
          <p:cNvSpPr>
            <a:spLocks noGrp="1"/>
          </p:cNvSpPr>
          <p:nvPr>
            <p:ph idx="1"/>
          </p:nvPr>
        </p:nvSpPr>
        <p:spPr>
          <a:xfrm>
            <a:off x="1807708" y="1667539"/>
            <a:ext cx="6112972" cy="4351338"/>
          </a:xfrm>
        </p:spPr>
        <p:txBody>
          <a:bodyPr>
            <a:normAutofit/>
          </a:bodyPr>
          <a:lstStyle/>
          <a:p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A pedagógusok helyi feladatai, az osztályfőnök feladatai</a:t>
            </a:r>
          </a:p>
          <a:p>
            <a:pPr marL="0" indent="0">
              <a:buNone/>
            </a:pPr>
            <a:endParaRPr lang="hu-HU" sz="1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A pedagógus legfontosabb feladata a tanuló személyiségének, képességeinek, tárgyi tudásának folyamatos fejlesztése a </a:t>
            </a:r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KAK alapelveinek </a:t>
            </a:r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megfelelően a </a:t>
            </a:r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DFHT eszközeivel</a:t>
            </a:r>
            <a:r>
              <a:rPr lang="hu-H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lvl="1" algn="just"/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A tanulók alapvető képességeinek, készségeinek kiemelt fejlesztése az </a:t>
            </a:r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öndifferenciálás</a:t>
            </a:r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 lehetőségének biztosításával és a </a:t>
            </a:r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differenciált tanulásszervezés</a:t>
            </a:r>
            <a:r>
              <a:rPr lang="hu-H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</a:t>
            </a:r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lvl="1" algn="just"/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kiemelt figyelmet fordít a sajátos nevelési igényű, beilleszkedési, tanulási, magatartási nehézségekkel küzdő, továbbá a </a:t>
            </a:r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hátrányos helyzetű és halmozottan hátrányos helyzetű tanulókra</a:t>
            </a:r>
          </a:p>
          <a:p>
            <a:pPr lvl="1" algn="just"/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az összes közismereti tárgy tanítását a </a:t>
            </a:r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tananyagtartalom 30%-ában a kereszttantervi tartalmakra alapozva </a:t>
            </a:r>
            <a:r>
              <a:rPr lang="hu-HU" sz="12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inter-diszciplinális</a:t>
            </a:r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keretek között végzi.</a:t>
            </a:r>
          </a:p>
          <a:p>
            <a:pPr lvl="1" algn="just"/>
            <a:endParaRPr lang="hu-HU" sz="1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680" y="5046130"/>
            <a:ext cx="1223319" cy="118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6762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>
          <a:xfrm>
            <a:off x="1575697" y="309852"/>
            <a:ext cx="6112971" cy="1325563"/>
          </a:xfrm>
        </p:spPr>
        <p:txBody>
          <a:bodyPr>
            <a:normAutofit/>
          </a:bodyPr>
          <a:lstStyle/>
          <a:p>
            <a:pPr lvl="1" algn="ctr" rtl="0">
              <a:lnSpc>
                <a:spcPct val="90000"/>
              </a:lnSpc>
              <a:spcBef>
                <a:spcPct val="0"/>
              </a:spcBef>
            </a:pPr>
            <a:r>
              <a:rPr lang="hu-HU" sz="1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NEVELÉSI PROGRAM</a:t>
            </a:r>
            <a:endParaRPr lang="hu-HU" sz="1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4" name="Tartalom helye 13"/>
          <p:cNvSpPr>
            <a:spLocks noGrp="1"/>
          </p:cNvSpPr>
          <p:nvPr>
            <p:ph idx="1"/>
          </p:nvPr>
        </p:nvSpPr>
        <p:spPr>
          <a:xfrm>
            <a:off x="1965194" y="1864976"/>
            <a:ext cx="6112972" cy="285305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egészségnevelés iskolai programja</a:t>
            </a:r>
            <a:endParaRPr lang="hu-HU" sz="1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</a:pPr>
            <a:r>
              <a:rPr lang="hu-H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délutáni foglalkozások szervezeti formái és rendje</a:t>
            </a:r>
          </a:p>
          <a:p>
            <a:pPr algn="just">
              <a:lnSpc>
                <a:spcPct val="150000"/>
              </a:lnSpc>
            </a:pPr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a délutáni foglalkozások keretében heti egy órában a </a:t>
            </a:r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Komplex Alapprogram által meghatározott Testmozgásalapú-, Digitálisalapú- Életgyakorlat-alapú-, Logikaalapú-, Művészetalapú alprogramnak megfelelő foglalkozásokra kerül sor</a:t>
            </a:r>
            <a:r>
              <a:rPr lang="hu-HU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a délutáni foglalkozások tervezett írásos rendje szerint.</a:t>
            </a:r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680" y="5046130"/>
            <a:ext cx="1223319" cy="118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783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ctrTitle"/>
          </p:nvPr>
        </p:nvSpPr>
        <p:spPr>
          <a:xfrm>
            <a:off x="3599412" y="623600"/>
            <a:ext cx="5116482" cy="2387600"/>
          </a:xfrm>
        </p:spPr>
        <p:txBody>
          <a:bodyPr>
            <a:normAutofit/>
          </a:bodyPr>
          <a:lstStyle/>
          <a:p>
            <a:r>
              <a:rPr lang="hu-H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Dobos Zoltánné - Jenei Andrea - Kis Szabolcs - Dr. Komáromi István </a:t>
            </a:r>
            <a:br>
              <a:rPr lang="hu-H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br>
              <a:rPr lang="hu-H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br>
              <a:rPr lang="hu-HU" sz="1600" dirty="0">
                <a:latin typeface="Arial" pitchFamily="34" charset="0"/>
                <a:cs typeface="Arial" pitchFamily="34" charset="0"/>
              </a:rPr>
            </a:br>
            <a:br>
              <a:rPr lang="hu-HU" sz="1600" dirty="0">
                <a:latin typeface="Arial" pitchFamily="34" charset="0"/>
                <a:cs typeface="Arial" pitchFamily="34" charset="0"/>
              </a:rPr>
            </a:br>
            <a:r>
              <a:rPr lang="hu-HU" sz="16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AZ ISKOLAI DOKUMENTUMOK ÁTDOLGOZÁSA  A KOMPLEX ALAPRPOGRAM (KAP) KAPCSÁN </a:t>
            </a:r>
            <a:br>
              <a:rPr lang="hu-HU" sz="16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hu-HU" sz="16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8" name="Alcím 7"/>
          <p:cNvSpPr>
            <a:spLocks noGrp="1"/>
          </p:cNvSpPr>
          <p:nvPr>
            <p:ph type="subTitle" idx="1"/>
          </p:nvPr>
        </p:nvSpPr>
        <p:spPr>
          <a:xfrm>
            <a:off x="3599413" y="3602038"/>
            <a:ext cx="5116480" cy="1655762"/>
          </a:xfrm>
        </p:spPr>
        <p:txBody>
          <a:bodyPr>
            <a:normAutofit fontScale="85000" lnSpcReduction="20000"/>
          </a:bodyPr>
          <a:lstStyle/>
          <a:p>
            <a:endParaRPr lang="hu-HU" dirty="0">
              <a:latin typeface="Arial" pitchFamily="34" charset="0"/>
              <a:cs typeface="Arial" pitchFamily="34" charset="0"/>
            </a:endParaRPr>
          </a:p>
          <a:p>
            <a:r>
              <a:rPr lang="hu-HU" sz="16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Intézményvezetői felkészítő </a:t>
            </a:r>
            <a:r>
              <a:rPr lang="hu-HU" sz="16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Workshop</a:t>
            </a:r>
            <a:br>
              <a:rPr lang="hu-HU" sz="16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hu-HU" sz="16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hu-HU" sz="16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2018.02.15.</a:t>
            </a:r>
            <a:br>
              <a:rPr lang="hu-HU" sz="16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hu-HU" sz="16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hu-HU" sz="16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NYÍREGYHÁZA</a:t>
            </a:r>
            <a:br>
              <a:rPr lang="hu-HU" sz="16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hu-HU" sz="16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hu-H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2161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>
          <a:xfrm>
            <a:off x="1609589" y="167006"/>
            <a:ext cx="6112971" cy="1325563"/>
          </a:xfrm>
        </p:spPr>
        <p:txBody>
          <a:bodyPr>
            <a:normAutofit/>
          </a:bodyPr>
          <a:lstStyle/>
          <a:p>
            <a:pPr lvl="1" algn="ctr" rtl="0">
              <a:lnSpc>
                <a:spcPct val="90000"/>
              </a:lnSpc>
              <a:spcBef>
                <a:spcPct val="0"/>
              </a:spcBef>
            </a:pPr>
            <a:r>
              <a:rPr lang="hu-HU" sz="2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OKTATÁSI PROGRAM</a:t>
            </a:r>
          </a:p>
        </p:txBody>
      </p:sp>
      <p:sp>
        <p:nvSpPr>
          <p:cNvPr id="14" name="Tartalom helye 13"/>
          <p:cNvSpPr>
            <a:spLocks noGrp="1"/>
          </p:cNvSpPr>
          <p:nvPr>
            <p:ph idx="1"/>
          </p:nvPr>
        </p:nvSpPr>
        <p:spPr>
          <a:xfrm>
            <a:off x="1807708" y="1498989"/>
            <a:ext cx="6112972" cy="4351338"/>
          </a:xfrm>
        </p:spPr>
        <p:txBody>
          <a:bodyPr>
            <a:normAutofit/>
          </a:bodyPr>
          <a:lstStyle/>
          <a:p>
            <a:pPr algn="just"/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iskolai élet sajátosságai és jellemzői </a:t>
            </a:r>
          </a:p>
          <a:p>
            <a:pPr lvl="1" algn="just">
              <a:lnSpc>
                <a:spcPct val="100000"/>
              </a:lnSpc>
            </a:pPr>
            <a:r>
              <a:rPr lang="hu-H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Alaptevékenységek és iskolai szolgáltatások</a:t>
            </a:r>
          </a:p>
          <a:p>
            <a:pPr lvl="1" algn="just">
              <a:lnSpc>
                <a:spcPct val="100000"/>
              </a:lnSpc>
            </a:pPr>
            <a:r>
              <a:rPr lang="hu-H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Speciális képzések, speciális programok</a:t>
            </a:r>
          </a:p>
          <a:p>
            <a:pPr lvl="1" algn="just">
              <a:lnSpc>
                <a:spcPct val="100000"/>
              </a:lnSpc>
            </a:pPr>
            <a:r>
              <a:rPr lang="hu-H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Nem osztály- illetve órakeretben folyó speciális tevékenységi formái:</a:t>
            </a:r>
          </a:p>
          <a:p>
            <a:pPr lvl="1" algn="just">
              <a:lnSpc>
                <a:spcPct val="100000"/>
              </a:lnSpc>
            </a:pPr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Komplex alapprogram alprogrami foglalkozásainak szervezésének rendje:</a:t>
            </a:r>
            <a:endParaRPr lang="hu-HU" sz="1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00000"/>
              </a:lnSpc>
            </a:pPr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az intézmény </a:t>
            </a:r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Komplex Alapprogram által meghatározott Testmozgásalapú-, Digitálisalapú- Életgyakorlat-alapú-, Logikaalapú-, Művészetalapú alprogramnak megfelelő foglalkozásokat délután szervezi</a:t>
            </a:r>
            <a:r>
              <a:rPr lang="hu-HU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a foglalkozások tervezett írásos rendje szerint. A foglalkozásokra egy évfolyamon belül minden hónap első napjáig lehet jelentkezni a foglalkozást vezető pedagógusoknál.</a:t>
            </a:r>
          </a:p>
          <a:p>
            <a:pPr lvl="1" algn="just">
              <a:lnSpc>
                <a:spcPct val="100000"/>
              </a:lnSpc>
            </a:pPr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heti 1-3 órában biztosítjuk a diákok számára </a:t>
            </a:r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</a:t>
            </a:r>
            <a:r>
              <a:rPr lang="hu-HU" sz="12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u.n</a:t>
            </a:r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„Te órád” foglalkozást </a:t>
            </a:r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(játék, felzárkóztatás, tehetséggondozás, beszélgető-óra…)</a:t>
            </a:r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680" y="5046130"/>
            <a:ext cx="1223319" cy="118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5171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>
          <a:xfrm>
            <a:off x="1807709" y="258446"/>
            <a:ext cx="6112971" cy="1325563"/>
          </a:xfrm>
        </p:spPr>
        <p:txBody>
          <a:bodyPr>
            <a:normAutofit/>
          </a:bodyPr>
          <a:lstStyle/>
          <a:p>
            <a:pPr lvl="1" algn="ctr" rtl="0">
              <a:lnSpc>
                <a:spcPct val="90000"/>
              </a:lnSpc>
              <a:spcBef>
                <a:spcPct val="0"/>
              </a:spcBef>
            </a:pPr>
            <a:r>
              <a:rPr lang="hu-HU" sz="2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OKTATÁSI PROGRAM</a:t>
            </a:r>
            <a:endParaRPr lang="hu-H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4" name="Tartalom helye 13"/>
          <p:cNvSpPr>
            <a:spLocks noGrp="1"/>
          </p:cNvSpPr>
          <p:nvPr>
            <p:ph idx="1"/>
          </p:nvPr>
        </p:nvSpPr>
        <p:spPr>
          <a:xfrm>
            <a:off x="2006138" y="1536065"/>
            <a:ext cx="6112972" cy="4351338"/>
          </a:xfrm>
        </p:spPr>
        <p:txBody>
          <a:bodyPr>
            <a:normAutofit/>
          </a:bodyPr>
          <a:lstStyle/>
          <a:p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Az osztályozó és javítóvizsgák rendje</a:t>
            </a:r>
          </a:p>
          <a:p>
            <a:pPr lvl="1"/>
            <a:r>
              <a:rPr lang="hu-HU" sz="1200" dirty="0">
                <a:latin typeface="Arial" pitchFamily="34" charset="0"/>
                <a:cs typeface="Arial" pitchFamily="34" charset="0"/>
              </a:rPr>
              <a:t>A tanulmányok alatti vizsgák fajtáit a 20/2012.(VIII.31.) EMMI rendelet 64.§</a:t>
            </a:r>
            <a:r>
              <a:rPr lang="hu-HU" sz="1200" dirty="0" err="1">
                <a:latin typeface="Arial" pitchFamily="34" charset="0"/>
                <a:cs typeface="Arial" pitchFamily="34" charset="0"/>
              </a:rPr>
              <a:t>-a</a:t>
            </a:r>
            <a:r>
              <a:rPr lang="hu-HU" sz="1200" dirty="0">
                <a:latin typeface="Arial" pitchFamily="34" charset="0"/>
                <a:cs typeface="Arial" pitchFamily="34" charset="0"/>
              </a:rPr>
              <a:t> sorolja fel. </a:t>
            </a:r>
          </a:p>
          <a:p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Az osztályozó és javítóvizsga helyben  meghatározott eljárásrendje</a:t>
            </a:r>
            <a:endParaRPr lang="hu-HU" sz="12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hu-HU" sz="1200" dirty="0">
                <a:latin typeface="Arial" pitchFamily="34" charset="0"/>
                <a:cs typeface="Arial" pitchFamily="34" charset="0"/>
              </a:rPr>
              <a:t>Az időpont kijelölése</a:t>
            </a:r>
          </a:p>
          <a:p>
            <a:pPr lvl="1"/>
            <a:r>
              <a:rPr lang="hu-HU" sz="1200" dirty="0">
                <a:latin typeface="Arial" pitchFamily="34" charset="0"/>
                <a:cs typeface="Arial" pitchFamily="34" charset="0"/>
              </a:rPr>
              <a:t>Tájékoztatási és adminisztrációs kötelezettség részletes leírása</a:t>
            </a:r>
          </a:p>
          <a:p>
            <a:pPr lvl="1" algn="just"/>
            <a:r>
              <a:rPr lang="hu-HU" sz="1200" dirty="0">
                <a:latin typeface="Arial" pitchFamily="34" charset="0"/>
                <a:cs typeface="Arial" pitchFamily="34" charset="0"/>
              </a:rPr>
              <a:t>20/2012. (VIII. 31.) EMMI rendelet h) pontjának megfelelően az osztályozó vizsga tantárgyankénti, évfolyamonkénti követelményeit, a tanulmányok alatti vizsgák tervezett idejét, az osztályozó vizsgára jelentkezés módját és határidejét, az intézmény Házirendje rögzíti.</a:t>
            </a:r>
          </a:p>
          <a:p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Komplex alapprogram iskolába való átjelentkezés feltételei</a:t>
            </a:r>
            <a:br>
              <a:rPr lang="hu-HU" sz="1200" dirty="0">
                <a:latin typeface="Arial" pitchFamily="34" charset="0"/>
                <a:cs typeface="Arial" pitchFamily="34" charset="0"/>
              </a:rPr>
            </a:br>
            <a:endParaRPr lang="hu-HU" sz="1200" dirty="0"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hu-HU" sz="12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 Komplex Alapprogram iskolába történő átjelentkezés során a 2011. évi CXC. tv.46.§(6) n) pontja és az 51. §(1) (2) pontja szerint kell eljárni. A felvétel során hátrányos megkülönböztetés tilalmának elvét fokozottan figyelembe kell venni.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680" y="5046130"/>
            <a:ext cx="1223319" cy="118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8350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artalom helye 13"/>
          <p:cNvSpPr>
            <a:spLocks noGrp="1"/>
          </p:cNvSpPr>
          <p:nvPr>
            <p:ph idx="1"/>
          </p:nvPr>
        </p:nvSpPr>
        <p:spPr>
          <a:xfrm>
            <a:off x="1774209" y="1285629"/>
            <a:ext cx="6758130" cy="4351338"/>
          </a:xfrm>
        </p:spPr>
        <p:txBody>
          <a:bodyPr/>
          <a:lstStyle/>
          <a:p>
            <a:pPr marL="0" indent="0" algn="ctr">
              <a:buNone/>
            </a:pPr>
            <a:endParaRPr lang="hu-HU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hu-HU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hu-HU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 KAP órahálóba történő beillesztésének egy lehetséges modellje </a:t>
            </a:r>
          </a:p>
          <a:p>
            <a:pPr marL="0" indent="0" algn="ctr">
              <a:buNone/>
            </a:pPr>
            <a:r>
              <a:rPr lang="hu-HU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Helyi tanterv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680" y="5046130"/>
            <a:ext cx="1223319" cy="118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5721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>
          <a:xfrm>
            <a:off x="1807709" y="487046"/>
            <a:ext cx="6112971" cy="1325563"/>
          </a:xfrm>
        </p:spPr>
        <p:txBody>
          <a:bodyPr>
            <a:normAutofit/>
          </a:bodyPr>
          <a:lstStyle/>
          <a:p>
            <a:pPr lvl="1" algn="ctr" rtl="0">
              <a:lnSpc>
                <a:spcPct val="90000"/>
              </a:lnSpc>
              <a:spcBef>
                <a:spcPct val="0"/>
              </a:spcBef>
            </a:pPr>
            <a:r>
              <a:rPr lang="hu-HU" sz="1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TÖRVÉNYI – JOGSZABÁLYI HÁTTÉR</a:t>
            </a:r>
          </a:p>
        </p:txBody>
      </p:sp>
      <p:sp>
        <p:nvSpPr>
          <p:cNvPr id="14" name="Tartalom helye 13"/>
          <p:cNvSpPr>
            <a:spLocks noGrp="1"/>
          </p:cNvSpPr>
          <p:nvPr>
            <p:ph idx="1"/>
          </p:nvPr>
        </p:nvSpPr>
        <p:spPr>
          <a:xfrm>
            <a:off x="1807708" y="2023745"/>
            <a:ext cx="6112972" cy="2411095"/>
          </a:xfrm>
        </p:spPr>
        <p:txBody>
          <a:bodyPr>
            <a:noAutofit/>
          </a:bodyPr>
          <a:lstStyle/>
          <a:p>
            <a:pPr algn="just">
              <a:defRPr/>
            </a:pPr>
            <a:r>
              <a:rPr lang="hu-HU" sz="1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 2011. évi CXC. törvény 6. melléklete:</a:t>
            </a:r>
            <a:r>
              <a:rPr lang="hu-HU" sz="18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u-HU" sz="1800" dirty="0">
                <a:latin typeface="Arial" pitchFamily="34" charset="0"/>
                <a:cs typeface="Arial" pitchFamily="34" charset="0"/>
              </a:rPr>
              <a:t>Gyermekek, tanulók finanszírozott heti foglalkoztatási időkerete (összes felhasználható óra)</a:t>
            </a:r>
          </a:p>
          <a:p>
            <a:pPr marL="0" indent="0">
              <a:buNone/>
              <a:defRPr/>
            </a:pPr>
            <a:endParaRPr lang="hu-HU" sz="1800" dirty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hu-HU" sz="1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Az 51/2012. (XII. 21.) számú EMMI rendelet 1. - 2. melléklete:</a:t>
            </a:r>
            <a:r>
              <a:rPr lang="hu-HU" sz="18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u-HU" sz="1800" dirty="0">
                <a:latin typeface="Arial" pitchFamily="34" charset="0"/>
                <a:cs typeface="Arial" pitchFamily="34" charset="0"/>
              </a:rPr>
              <a:t>Kötelező tantárgyak és minimális óraszámok</a:t>
            </a:r>
          </a:p>
          <a:p>
            <a:pPr marL="0" indent="0">
              <a:buNone/>
              <a:defRPr/>
            </a:pPr>
            <a:endParaRPr lang="hu-HU" sz="1800" dirty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hu-HU" sz="1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 2011. évi CXC. törvény 27. §: A rendelkezésre álló időkeret felhasználása</a:t>
            </a:r>
          </a:p>
          <a:p>
            <a:pPr marL="0" indent="0">
              <a:buNone/>
            </a:pPr>
            <a:endParaRPr lang="hu-HU" sz="1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680" y="5046130"/>
            <a:ext cx="1223319" cy="118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814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>
          <a:xfrm>
            <a:off x="491319" y="282330"/>
            <a:ext cx="8041020" cy="754899"/>
          </a:xfrm>
        </p:spPr>
        <p:txBody>
          <a:bodyPr>
            <a:noAutofit/>
          </a:bodyPr>
          <a:lstStyle/>
          <a:p>
            <a:pPr lvl="1" algn="just" rtl="0">
              <a:lnSpc>
                <a:spcPct val="90000"/>
              </a:lnSpc>
              <a:spcBef>
                <a:spcPct val="0"/>
              </a:spcBef>
            </a:pPr>
            <a:r>
              <a:rPr lang="hu-HU" sz="1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 2011. évi CXC. törvény 6. melléklete: </a:t>
            </a:r>
            <a:r>
              <a:rPr lang="hu-HU" sz="16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Gyermekek, tanulók finanszírozott heti foglalkoztatási időkerete (összes felhasználható óra)</a:t>
            </a:r>
            <a:br>
              <a:rPr lang="hu-HU" sz="16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hu-HU" sz="16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680" y="5046130"/>
            <a:ext cx="1223319" cy="1181675"/>
          </a:xfrm>
          <a:prstGeom prst="rect">
            <a:avLst/>
          </a:prstGeom>
        </p:spPr>
      </p:pic>
      <p:graphicFrame>
        <p:nvGraphicFramePr>
          <p:cNvPr id="3" name="Tábláza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9678529"/>
              </p:ext>
            </p:extLst>
          </p:nvPr>
        </p:nvGraphicFramePr>
        <p:xfrm>
          <a:off x="477669" y="976134"/>
          <a:ext cx="8054670" cy="52516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03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9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21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21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21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21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210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210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210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210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7210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7210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7210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72107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113961"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hu-HU" sz="800" dirty="0">
                          <a:effectLst/>
                        </a:rPr>
                        <a:t> </a:t>
                      </a:r>
                      <a:endParaRPr lang="hu-H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93" marR="38293" marT="7659" marB="7659" anchor="ctr"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hu-HU" sz="800">
                          <a:effectLst/>
                        </a:rPr>
                        <a:t>A</a:t>
                      </a:r>
                      <a:endParaRPr lang="hu-H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93" marR="38293" marT="7659" marB="7659" anchor="ctr"/>
                </a:tc>
                <a:tc gridSpan="3"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hu-HU" sz="800">
                          <a:effectLst/>
                        </a:rPr>
                        <a:t>B</a:t>
                      </a:r>
                      <a:endParaRPr lang="hu-H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93" marR="38293" marT="7659" marB="7659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hu-HU" sz="800" dirty="0">
                          <a:effectLst/>
                        </a:rPr>
                        <a:t>C</a:t>
                      </a:r>
                      <a:endParaRPr lang="hu-H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93" marR="38293" marT="7659" marB="7659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hu-HU" sz="800">
                          <a:effectLst/>
                        </a:rPr>
                        <a:t>D</a:t>
                      </a:r>
                      <a:endParaRPr lang="hu-H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93" marR="38293" marT="7659" marB="7659" anchor="ctr"/>
                </a:tc>
                <a:tc gridSpan="5"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hu-HU" sz="800" dirty="0">
                          <a:effectLst/>
                        </a:rPr>
                        <a:t>E</a:t>
                      </a:r>
                      <a:endParaRPr lang="hu-H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93" marR="38293" marT="7659" marB="7659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0395"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hu-HU" sz="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hu-HU" sz="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293" marR="38293" marT="7659" marB="7659"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hu-HU" sz="800">
                          <a:effectLst/>
                          <a:latin typeface="Arial" pitchFamily="34" charset="0"/>
                          <a:cs typeface="Arial" pitchFamily="34" charset="0"/>
                        </a:rPr>
                        <a:t>évfolyam</a:t>
                      </a:r>
                      <a:endParaRPr lang="hu-HU" sz="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293" marR="38293" marT="7659" marB="7659" anchor="ctr"/>
                </a:tc>
                <a:tc gridSpan="3"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hu-HU" sz="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gyermek, tanuló heti óraszáma</a:t>
                      </a:r>
                      <a:endParaRPr lang="hu-HU" sz="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293" marR="38293" marT="7659" marB="7659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hu-HU" sz="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osztályok heti időkerete</a:t>
                      </a:r>
                      <a:endParaRPr lang="hu-HU" sz="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293" marR="38293" marT="7659" marB="7659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hu-HU" sz="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nemzeti-</a:t>
                      </a:r>
                      <a:br>
                        <a:rPr lang="hu-HU" sz="800" dirty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hu-HU" sz="8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ségi</a:t>
                      </a:r>
                      <a:r>
                        <a:rPr lang="hu-HU" sz="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iskolai nevelés-oktatás többlet tanórai foglal-</a:t>
                      </a:r>
                      <a:br>
                        <a:rPr lang="hu-HU" sz="800" dirty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hu-HU" sz="8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kozásai-</a:t>
                      </a:r>
                      <a:br>
                        <a:rPr lang="hu-HU" sz="800" dirty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hu-HU" sz="8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nak</a:t>
                      </a:r>
                      <a:r>
                        <a:rPr lang="hu-HU" sz="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száma</a:t>
                      </a:r>
                      <a:endParaRPr lang="hu-HU" sz="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293" marR="38293" marT="7659" marB="7659" anchor="ctr"/>
                </a:tc>
                <a:tc gridSpan="5"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hu-HU" sz="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sajátos nevelési igényű tanulók heti egészségügyi és pedagógiai célú habilitációs, rehabilitációs tanórai foglalkozásainak száma (óvoda esetében a beilleszkedési, tanulási, magatartási nehézséggel küzdő gyermekek fejlesztő, valamint a sajátos nevelési igényű gyermekek egészségügyi, pedagógiai célú habilitációs, rehabilitációs foglalkoztatásának időkerete)</a:t>
                      </a:r>
                      <a:endParaRPr lang="hu-HU" sz="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293" marR="38293" marT="7659" marB="7659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3108"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hu-HU" sz="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hu-HU" sz="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293" marR="38293" marT="7659" marB="7659"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hu-HU" sz="8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hu-HU" sz="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293" marR="38293" marT="7659" marB="7659"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hu-HU" sz="800">
                          <a:effectLst/>
                          <a:latin typeface="Arial" pitchFamily="34" charset="0"/>
                          <a:cs typeface="Arial" pitchFamily="34" charset="0"/>
                        </a:rPr>
                        <a:t>BA testne-</a:t>
                      </a:r>
                      <a:br>
                        <a:rPr lang="hu-HU" sz="80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hu-HU" sz="800">
                          <a:effectLst/>
                          <a:latin typeface="Arial" pitchFamily="34" charset="0"/>
                          <a:cs typeface="Arial" pitchFamily="34" charset="0"/>
                        </a:rPr>
                        <a:t>velés nélkül</a:t>
                      </a:r>
                      <a:endParaRPr lang="hu-HU" sz="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293" marR="38293" marT="7659" marB="7659" anchor="ctr"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hu-HU" sz="800">
                          <a:effectLst/>
                          <a:latin typeface="Arial" pitchFamily="34" charset="0"/>
                          <a:cs typeface="Arial" pitchFamily="34" charset="0"/>
                        </a:rPr>
                        <a:t>BB testne-</a:t>
                      </a:r>
                      <a:br>
                        <a:rPr lang="hu-HU" sz="80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hu-HU" sz="800">
                          <a:effectLst/>
                          <a:latin typeface="Arial" pitchFamily="34" charset="0"/>
                          <a:cs typeface="Arial" pitchFamily="34" charset="0"/>
                        </a:rPr>
                        <a:t>velés</a:t>
                      </a:r>
                      <a:endParaRPr lang="hu-HU" sz="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293" marR="38293" marT="7659" marB="7659" anchor="ctr"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hu-HU" sz="800">
                          <a:effectLst/>
                          <a:latin typeface="Arial" pitchFamily="34" charset="0"/>
                          <a:cs typeface="Arial" pitchFamily="34" charset="0"/>
                        </a:rPr>
                        <a:t>BC órák testne-</a:t>
                      </a:r>
                      <a:br>
                        <a:rPr lang="hu-HU" sz="80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hu-HU" sz="800">
                          <a:effectLst/>
                          <a:latin typeface="Arial" pitchFamily="34" charset="0"/>
                          <a:cs typeface="Arial" pitchFamily="34" charset="0"/>
                        </a:rPr>
                        <a:t>veléssel</a:t>
                      </a:r>
                      <a:endParaRPr lang="hu-HU" sz="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293" marR="38293" marT="7659" marB="7659" anchor="ctr"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hu-HU" sz="800">
                          <a:effectLst/>
                          <a:latin typeface="Arial" pitchFamily="34" charset="0"/>
                          <a:cs typeface="Arial" pitchFamily="34" charset="0"/>
                        </a:rPr>
                        <a:t>CA engedé-</a:t>
                      </a:r>
                      <a:br>
                        <a:rPr lang="hu-HU" sz="80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hu-HU" sz="800">
                          <a:effectLst/>
                          <a:latin typeface="Arial" pitchFamily="34" charset="0"/>
                          <a:cs typeface="Arial" pitchFamily="34" charset="0"/>
                        </a:rPr>
                        <a:t>lyezett</a:t>
                      </a:r>
                      <a:endParaRPr lang="hu-HU" sz="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293" marR="38293" marT="7659" marB="7659" anchor="ctr"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hu-HU" sz="800">
                          <a:effectLst/>
                          <a:latin typeface="Arial" pitchFamily="34" charset="0"/>
                          <a:cs typeface="Arial" pitchFamily="34" charset="0"/>
                        </a:rPr>
                        <a:t>CB a hittan több-</a:t>
                      </a:r>
                      <a:br>
                        <a:rPr lang="hu-HU" sz="80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hu-HU" sz="800">
                          <a:effectLst/>
                          <a:latin typeface="Arial" pitchFamily="34" charset="0"/>
                          <a:cs typeface="Arial" pitchFamily="34" charset="0"/>
                        </a:rPr>
                        <a:t>let óra-</a:t>
                      </a:r>
                      <a:br>
                        <a:rPr lang="hu-HU" sz="80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hu-HU" sz="800">
                          <a:effectLst/>
                          <a:latin typeface="Arial" pitchFamily="34" charset="0"/>
                          <a:cs typeface="Arial" pitchFamily="34" charset="0"/>
                        </a:rPr>
                        <a:t>kerete egyházi intéz-</a:t>
                      </a:r>
                      <a:br>
                        <a:rPr lang="hu-HU" sz="80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hu-HU" sz="800">
                          <a:effectLst/>
                          <a:latin typeface="Arial" pitchFamily="34" charset="0"/>
                          <a:cs typeface="Arial" pitchFamily="34" charset="0"/>
                        </a:rPr>
                        <a:t>mények-ben</a:t>
                      </a:r>
                      <a:endParaRPr lang="hu-HU" sz="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293" marR="38293" marT="7659" marB="7659" anchor="ctr"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hu-HU" sz="800">
                          <a:effectLst/>
                          <a:latin typeface="Arial" pitchFamily="34" charset="0"/>
                          <a:cs typeface="Arial" pitchFamily="34" charset="0"/>
                        </a:rPr>
                        <a:t>CC 6 és 8 évf. gimná-</a:t>
                      </a:r>
                      <a:br>
                        <a:rPr lang="hu-HU" sz="80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hu-HU" sz="800">
                          <a:effectLst/>
                          <a:latin typeface="Arial" pitchFamily="34" charset="0"/>
                          <a:cs typeface="Arial" pitchFamily="34" charset="0"/>
                        </a:rPr>
                        <a:t>zium többlet-</a:t>
                      </a:r>
                      <a:br>
                        <a:rPr lang="hu-HU" sz="80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hu-HU" sz="800">
                          <a:effectLst/>
                          <a:latin typeface="Arial" pitchFamily="34" charset="0"/>
                          <a:cs typeface="Arial" pitchFamily="34" charset="0"/>
                        </a:rPr>
                        <a:t>órái</a:t>
                      </a:r>
                      <a:endParaRPr lang="hu-HU" sz="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293" marR="38293" marT="7659" marB="7659" anchor="ctr"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hu-HU" sz="800">
                          <a:effectLst/>
                          <a:latin typeface="Arial" pitchFamily="34" charset="0"/>
                          <a:cs typeface="Arial" pitchFamily="34" charset="0"/>
                        </a:rPr>
                        <a:t>DA nemzeti-</a:t>
                      </a:r>
                      <a:br>
                        <a:rPr lang="hu-HU" sz="80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hu-HU" sz="800">
                          <a:effectLst/>
                          <a:latin typeface="Arial" pitchFamily="34" charset="0"/>
                          <a:cs typeface="Arial" pitchFamily="34" charset="0"/>
                        </a:rPr>
                        <a:t>ség</a:t>
                      </a:r>
                      <a:endParaRPr lang="hu-HU" sz="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293" marR="38293" marT="7659" marB="7659" anchor="ctr"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hu-HU" sz="800">
                          <a:effectLst/>
                          <a:latin typeface="Arial" pitchFamily="34" charset="0"/>
                          <a:cs typeface="Arial" pitchFamily="34" charset="0"/>
                        </a:rPr>
                        <a:t>EA értelmi fogya-</a:t>
                      </a:r>
                      <a:br>
                        <a:rPr lang="hu-HU" sz="80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hu-HU" sz="800">
                          <a:effectLst/>
                          <a:latin typeface="Arial" pitchFamily="34" charset="0"/>
                          <a:cs typeface="Arial" pitchFamily="34" charset="0"/>
                        </a:rPr>
                        <a:t>tékos</a:t>
                      </a:r>
                      <a:endParaRPr lang="hu-HU" sz="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293" marR="38293" marT="7659" marB="7659" anchor="ctr"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hu-HU" sz="800">
                          <a:effectLst/>
                          <a:latin typeface="Arial" pitchFamily="34" charset="0"/>
                          <a:cs typeface="Arial" pitchFamily="34" charset="0"/>
                        </a:rPr>
                        <a:t>EB gyen-</a:t>
                      </a:r>
                      <a:br>
                        <a:rPr lang="hu-HU" sz="80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hu-HU" sz="800">
                          <a:effectLst/>
                          <a:latin typeface="Arial" pitchFamily="34" charset="0"/>
                          <a:cs typeface="Arial" pitchFamily="34" charset="0"/>
                        </a:rPr>
                        <a:t>génlátó</a:t>
                      </a:r>
                      <a:endParaRPr lang="hu-HU" sz="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293" marR="38293" marT="7659" marB="7659" anchor="ctr"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hu-HU" sz="800">
                          <a:effectLst/>
                          <a:latin typeface="Arial" pitchFamily="34" charset="0"/>
                          <a:cs typeface="Arial" pitchFamily="34" charset="0"/>
                        </a:rPr>
                        <a:t>EC vak, nagyot-</a:t>
                      </a:r>
                      <a:br>
                        <a:rPr lang="hu-HU" sz="80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hu-HU" sz="800">
                          <a:effectLst/>
                          <a:latin typeface="Arial" pitchFamily="34" charset="0"/>
                          <a:cs typeface="Arial" pitchFamily="34" charset="0"/>
                        </a:rPr>
                        <a:t>halló, mozgás- és beszéd-</a:t>
                      </a:r>
                      <a:br>
                        <a:rPr lang="hu-HU" sz="80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hu-HU" sz="800">
                          <a:effectLst/>
                          <a:latin typeface="Arial" pitchFamily="34" charset="0"/>
                          <a:cs typeface="Arial" pitchFamily="34" charset="0"/>
                        </a:rPr>
                        <a:t>fogyaté-</a:t>
                      </a:r>
                      <a:br>
                        <a:rPr lang="hu-HU" sz="80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hu-HU" sz="800">
                          <a:effectLst/>
                          <a:latin typeface="Arial" pitchFamily="34" charset="0"/>
                          <a:cs typeface="Arial" pitchFamily="34" charset="0"/>
                        </a:rPr>
                        <a:t>kos</a:t>
                      </a:r>
                      <a:endParaRPr lang="hu-HU" sz="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293" marR="38293" marT="7659" marB="7659" anchor="ctr"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hu-HU" sz="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EE siket és autista</a:t>
                      </a:r>
                      <a:endParaRPr lang="hu-HU" sz="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293" marR="38293" marT="7659" marB="7659" anchor="ctr"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hu-HU" sz="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EF egyéb</a:t>
                      </a:r>
                      <a:endParaRPr lang="hu-HU" sz="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293" marR="38293" marT="7659" marB="7659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8053"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hu-HU" sz="80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hu-HU" sz="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293" marR="38293" marT="7659" marB="7659"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hu-HU" sz="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óvoda</a:t>
                      </a:r>
                      <a:endParaRPr lang="hu-HU" sz="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293" marR="38293" marT="7659" marB="7659"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hu-HU" sz="800">
                          <a:effectLst/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lang="hu-HU" sz="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293" marR="38293" marT="7659" marB="7659"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hu-HU" sz="8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hu-HU" sz="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293" marR="38293" marT="7659" marB="7659"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hu-HU" sz="800">
                          <a:effectLst/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lang="hu-HU" sz="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293" marR="38293" marT="7659" marB="7659"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hu-HU" sz="800">
                          <a:effectLst/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lang="hu-HU" sz="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293" marR="38293" marT="7659" marB="7659"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hu-HU" sz="80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hu-HU" sz="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293" marR="38293" marT="7659" marB="7659"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hu-HU" sz="8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hu-HU" sz="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293" marR="38293" marT="7659" marB="7659"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hu-HU" sz="8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hu-HU" sz="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293" marR="38293" marT="7659" marB="7659"/>
                </a:tc>
                <a:tc gridSpan="5"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hu-HU" sz="800"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hu-HU" sz="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293" marR="38293" marT="7659" marB="7659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3523"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hu-HU" sz="8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hu-HU" sz="8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293" marR="38293" marT="7659" marB="7659"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hu-HU" sz="8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első évfolyam</a:t>
                      </a:r>
                      <a:endParaRPr lang="hu-HU" sz="8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293" marR="38293" marT="7659" marB="7659"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hu-HU" sz="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hu-HU" sz="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293" marR="38293" marT="7659" marB="7659"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hu-HU" sz="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hu-HU" sz="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293" marR="38293" marT="7659" marB="7659"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hu-HU" sz="8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hu-HU" sz="8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293" marR="38293" marT="7659" marB="7659"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hu-HU" sz="8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52</a:t>
                      </a:r>
                      <a:endParaRPr lang="hu-HU" sz="8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293" marR="38293" marT="7659" marB="7659"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hu-HU" sz="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hu-HU" sz="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293" marR="38293" marT="7659" marB="7659"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hu-HU" sz="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hu-HU" sz="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293" marR="38293" marT="7659" marB="7659"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hu-HU" sz="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hu-HU" sz="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293" marR="38293" marT="7659" marB="7659"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hu-HU" sz="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hu-HU" sz="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293" marR="38293" marT="7659" marB="7659"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hu-HU" sz="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hu-HU" sz="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293" marR="38293" marT="7659" marB="7659"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hu-HU" sz="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hu-HU" sz="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293" marR="38293" marT="7659" marB="7659"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hu-HU" sz="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hu-HU" sz="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293" marR="38293" marT="7659" marB="7659"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hu-HU" sz="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hu-HU" sz="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293" marR="38293" marT="7659" marB="765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6259"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hu-HU" sz="800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hu-HU" sz="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293" marR="38293" marT="7659" marB="7659"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hu-HU" sz="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második évfolyam</a:t>
                      </a:r>
                      <a:endParaRPr lang="hu-HU" sz="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293" marR="38293" marT="7659" marB="7659"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hu-HU" sz="800">
                          <a:effectLst/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hu-HU" sz="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293" marR="38293" marT="7659" marB="7659"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hu-HU" sz="800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hu-HU" sz="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293" marR="38293" marT="7659" marB="7659"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hu-HU" sz="800">
                          <a:effectLst/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hu-HU" sz="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293" marR="38293" marT="7659" marB="7659"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hu-HU" sz="800">
                          <a:effectLst/>
                          <a:latin typeface="Arial" pitchFamily="34" charset="0"/>
                          <a:cs typeface="Arial" pitchFamily="34" charset="0"/>
                        </a:rPr>
                        <a:t>52</a:t>
                      </a:r>
                      <a:endParaRPr lang="hu-HU" sz="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293" marR="38293" marT="7659" marB="7659"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hu-HU" sz="80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hu-HU" sz="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293" marR="38293" marT="7659" marB="7659"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hu-HU" sz="8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hu-HU" sz="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293" marR="38293" marT="7659" marB="7659"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hu-HU" sz="80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hu-HU" sz="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293" marR="38293" marT="7659" marB="7659"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hu-HU" sz="80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hu-HU" sz="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293" marR="38293" marT="7659" marB="7659"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hu-HU" sz="800"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hu-HU" sz="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293" marR="38293" marT="7659" marB="7659"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hu-HU" sz="800"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hu-HU" sz="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293" marR="38293" marT="7659" marB="7659"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hu-HU" sz="800"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hu-HU" sz="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293" marR="38293" marT="7659" marB="7659"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hu-HU" sz="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hu-HU" sz="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293" marR="38293" marT="7659" marB="7659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6259"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hu-HU" sz="800"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hu-HU" sz="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293" marR="38293" marT="7659" marB="7659"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hu-HU" sz="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harmadik évfolyam</a:t>
                      </a:r>
                      <a:endParaRPr lang="hu-HU" sz="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293" marR="38293" marT="7659" marB="7659"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hu-HU" sz="800">
                          <a:effectLst/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hu-HU" sz="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293" marR="38293" marT="7659" marB="7659"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hu-HU" sz="800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hu-HU" sz="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293" marR="38293" marT="7659" marB="7659"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hu-HU" sz="800">
                          <a:effectLst/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hu-HU" sz="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293" marR="38293" marT="7659" marB="7659"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hu-HU" sz="800">
                          <a:effectLst/>
                          <a:latin typeface="Arial" pitchFamily="34" charset="0"/>
                          <a:cs typeface="Arial" pitchFamily="34" charset="0"/>
                        </a:rPr>
                        <a:t>52</a:t>
                      </a:r>
                      <a:endParaRPr lang="hu-HU" sz="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293" marR="38293" marT="7659" marB="7659"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hu-HU" sz="80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hu-HU" sz="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293" marR="38293" marT="7659" marB="7659"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hu-HU" sz="8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hu-HU" sz="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293" marR="38293" marT="7659" marB="7659"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hu-HU" sz="80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hu-HU" sz="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293" marR="38293" marT="7659" marB="7659"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hu-HU" sz="80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hu-HU" sz="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293" marR="38293" marT="7659" marB="7659"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hu-HU" sz="800"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hu-HU" sz="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293" marR="38293" marT="7659" marB="7659"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hu-HU" sz="800"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hu-HU" sz="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293" marR="38293" marT="7659" marB="7659"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hu-HU" sz="800"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hu-HU" sz="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293" marR="38293" marT="7659" marB="7659"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hu-HU" sz="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hu-HU" sz="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293" marR="38293" marT="7659" marB="7659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259"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hu-HU" sz="800"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hu-HU" sz="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293" marR="38293" marT="7659" marB="7659"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hu-HU" sz="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negyedik évfolyam</a:t>
                      </a:r>
                      <a:endParaRPr lang="hu-HU" sz="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293" marR="38293" marT="7659" marB="7659"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hu-HU" sz="800">
                          <a:effectLst/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hu-HU" sz="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293" marR="38293" marT="7659" marB="7659"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hu-HU" sz="800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hu-HU" sz="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293" marR="38293" marT="7659" marB="7659"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hu-HU" sz="800">
                          <a:effectLst/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hu-HU" sz="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293" marR="38293" marT="7659" marB="7659"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hu-HU" sz="800">
                          <a:effectLst/>
                          <a:latin typeface="Arial" pitchFamily="34" charset="0"/>
                          <a:cs typeface="Arial" pitchFamily="34" charset="0"/>
                        </a:rPr>
                        <a:t>55</a:t>
                      </a:r>
                      <a:endParaRPr lang="hu-HU" sz="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293" marR="38293" marT="7659" marB="7659"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hu-HU" sz="80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hu-HU" sz="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293" marR="38293" marT="7659" marB="7659"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hu-HU" sz="8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hu-HU" sz="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293" marR="38293" marT="7659" marB="7659"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hu-HU" sz="80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hu-HU" sz="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293" marR="38293" marT="7659" marB="7659"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hu-HU" sz="80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hu-HU" sz="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293" marR="38293" marT="7659" marB="7659"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hu-HU" sz="800"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hu-HU" sz="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293" marR="38293" marT="7659" marB="7659"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hu-HU" sz="800"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hu-HU" sz="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293" marR="38293" marT="7659" marB="7659"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hu-HU" sz="800"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hu-HU" sz="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293" marR="38293" marT="7659" marB="7659"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hu-HU" sz="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hu-HU" sz="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293" marR="38293" marT="7659" marB="7659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3523"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hu-HU" sz="8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hu-HU" sz="8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293" marR="38293" marT="7659" marB="7659"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hu-HU" sz="8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ötödik évfolyam</a:t>
                      </a:r>
                      <a:endParaRPr lang="hu-HU" sz="8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293" marR="38293" marT="7659" marB="7659"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hu-HU" sz="800">
                          <a:effectLst/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hu-HU" sz="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293" marR="38293" marT="7659" marB="7659"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hu-HU" sz="800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hu-HU" sz="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293" marR="38293" marT="7659" marB="7659"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hu-HU" sz="8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hu-HU" sz="8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293" marR="38293" marT="7659" marB="7659"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hu-HU" sz="8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51</a:t>
                      </a:r>
                      <a:endParaRPr lang="hu-HU" sz="8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293" marR="38293" marT="7659" marB="7659"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hu-HU" sz="80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hu-HU" sz="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293" marR="38293" marT="7659" marB="7659"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hu-HU" sz="80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hu-HU" sz="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293" marR="38293" marT="7659" marB="7659"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hu-HU" sz="80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hu-HU" sz="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293" marR="38293" marT="7659" marB="7659"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hu-HU" sz="80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hu-HU" sz="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293" marR="38293" marT="7659" marB="7659"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hu-HU" sz="800"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hu-HU" sz="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293" marR="38293" marT="7659" marB="7659"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hu-HU" sz="800"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hu-HU" sz="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293" marR="38293" marT="7659" marB="7659"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hu-HU" sz="800"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hu-HU" sz="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293" marR="38293" marT="7659" marB="7659"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hu-HU" sz="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hu-HU" sz="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293" marR="38293" marT="7659" marB="7659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28538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>
          <a:xfrm>
            <a:off x="1916891" y="605382"/>
            <a:ext cx="6112971" cy="1325563"/>
          </a:xfrm>
        </p:spPr>
        <p:txBody>
          <a:bodyPr>
            <a:normAutofit/>
          </a:bodyPr>
          <a:lstStyle/>
          <a:p>
            <a:pPr lvl="1" algn="just" rtl="0">
              <a:lnSpc>
                <a:spcPct val="90000"/>
              </a:lnSpc>
              <a:spcBef>
                <a:spcPct val="0"/>
              </a:spcBef>
            </a:pPr>
            <a:r>
              <a:rPr lang="hu-HU" sz="1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Az 51/2012. (XII. 21.) számú EMMI rendelet 1. melléklete: Kötelező tantárgyak és minimális óraszámok</a:t>
            </a:r>
            <a:br>
              <a:rPr lang="hu-HU" sz="1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hu-HU" sz="16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680" y="5046130"/>
            <a:ext cx="1223319" cy="1181675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0563" y="1930944"/>
            <a:ext cx="6143625" cy="351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26697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>
          <a:xfrm>
            <a:off x="1473959" y="7937"/>
            <a:ext cx="7287904" cy="1325563"/>
          </a:xfrm>
        </p:spPr>
        <p:txBody>
          <a:bodyPr>
            <a:normAutofit/>
          </a:bodyPr>
          <a:lstStyle/>
          <a:p>
            <a:pPr lvl="1" algn="ctr" rtl="0">
              <a:lnSpc>
                <a:spcPct val="90000"/>
              </a:lnSpc>
              <a:spcBef>
                <a:spcPct val="0"/>
              </a:spcBef>
            </a:pPr>
            <a:r>
              <a:rPr lang="hu-HU" sz="1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Az 51/2012. (XII. 21.) számú EMMI rendelet 2. melléklete: Kötelező tantárgyak és minimális óraszámok</a:t>
            </a:r>
            <a:br>
              <a:rPr lang="hu-H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hu-HU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artalom helye 13"/>
          <p:cNvSpPr>
            <a:spLocks noGrp="1"/>
          </p:cNvSpPr>
          <p:nvPr>
            <p:ph idx="1"/>
          </p:nvPr>
        </p:nvSpPr>
        <p:spPr>
          <a:xfrm>
            <a:off x="2071874" y="1986766"/>
            <a:ext cx="6112972" cy="3059364"/>
          </a:xfrm>
        </p:spPr>
        <p:txBody>
          <a:bodyPr>
            <a:normAutofit/>
          </a:bodyPr>
          <a:lstStyle/>
          <a:p>
            <a:pPr algn="just">
              <a:defRPr/>
            </a:pPr>
            <a:endParaRPr lang="hu-HU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680" y="5046130"/>
            <a:ext cx="1223319" cy="1181675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1569" y="745948"/>
            <a:ext cx="527685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8244" y="4936948"/>
            <a:ext cx="5210175" cy="172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23456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>
          <a:xfrm>
            <a:off x="1473959" y="341194"/>
            <a:ext cx="7287904" cy="992306"/>
          </a:xfrm>
        </p:spPr>
        <p:txBody>
          <a:bodyPr>
            <a:normAutofit/>
          </a:bodyPr>
          <a:lstStyle/>
          <a:p>
            <a:pPr lvl="1" algn="just" rtl="0">
              <a:lnSpc>
                <a:spcPct val="90000"/>
              </a:lnSpc>
              <a:spcBef>
                <a:spcPct val="0"/>
              </a:spcBef>
            </a:pPr>
            <a:r>
              <a:rPr lang="hu-HU" sz="1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 2011. évi CXC. törvény 27. §: A rendelkezésre álló időkeret felhasználása</a:t>
            </a:r>
            <a:br>
              <a:rPr lang="hu-HU" sz="1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hu-HU" sz="16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artalom helye 13"/>
          <p:cNvSpPr>
            <a:spLocks noGrp="1"/>
          </p:cNvSpPr>
          <p:nvPr>
            <p:ph idx="1"/>
          </p:nvPr>
        </p:nvSpPr>
        <p:spPr>
          <a:xfrm>
            <a:off x="2071874" y="1986766"/>
            <a:ext cx="6112972" cy="3059364"/>
          </a:xfrm>
        </p:spPr>
        <p:txBody>
          <a:bodyPr>
            <a:normAutofit/>
          </a:bodyPr>
          <a:lstStyle/>
          <a:p>
            <a:pPr algn="just">
              <a:defRPr/>
            </a:pPr>
            <a:endParaRPr lang="hu-HU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680" y="5046130"/>
            <a:ext cx="1223319" cy="1181675"/>
          </a:xfrm>
          <a:prstGeom prst="rect">
            <a:avLst/>
          </a:prstGeom>
        </p:spPr>
      </p:pic>
      <p:sp>
        <p:nvSpPr>
          <p:cNvPr id="2" name="Téglalap 1"/>
          <p:cNvSpPr/>
          <p:nvPr/>
        </p:nvSpPr>
        <p:spPr>
          <a:xfrm>
            <a:off x="1217139" y="1248223"/>
            <a:ext cx="73152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2011. évi CXC. törvény</a:t>
            </a:r>
            <a:r>
              <a:rPr lang="hu-HU" sz="16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hu-HU" sz="1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 nemzeti köznevelésről</a:t>
            </a:r>
            <a:endParaRPr lang="hu-HU" sz="16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hu-HU" sz="1200" b="1" dirty="0">
                <a:latin typeface="Arial" pitchFamily="34" charset="0"/>
                <a:cs typeface="Arial" pitchFamily="34" charset="0"/>
              </a:rPr>
              <a:t>22. A tanítási év rendje, a tanítási, képzési idő, az egyéb foglalkozások</a:t>
            </a:r>
            <a:endParaRPr lang="hu-HU" sz="1200" dirty="0"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Symbol" pitchFamily="18" charset="2"/>
              <a:buChar char="·"/>
            </a:pPr>
            <a:r>
              <a:rPr lang="hu-HU" sz="1200" b="1" dirty="0">
                <a:latin typeface="Arial" pitchFamily="34" charset="0"/>
                <a:cs typeface="Arial" pitchFamily="34" charset="0"/>
              </a:rPr>
              <a:t>27. §</a:t>
            </a:r>
            <a:r>
              <a:rPr lang="hu-HU" sz="12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algn="just"/>
            <a:endParaRPr lang="hu-HU" sz="12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hu-HU" sz="1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(1) Az iskolában a nevelés-oktatást </a:t>
            </a:r>
            <a:r>
              <a:rPr lang="hu-HU" sz="1200" dirty="0">
                <a:latin typeface="Arial" pitchFamily="34" charset="0"/>
                <a:cs typeface="Arial" pitchFamily="34" charset="0"/>
              </a:rPr>
              <a:t>– ha e törvény másképp nem rendelkezik – </a:t>
            </a:r>
            <a:r>
              <a:rPr lang="hu-HU" sz="1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 nappali oktatás munkarendje szerint a kötelező és választható, egyéni és csoportos, tanórai és egyéb foglalkozások</a:t>
            </a:r>
            <a:r>
              <a:rPr lang="hu-HU" sz="1200" dirty="0">
                <a:latin typeface="Arial" pitchFamily="34" charset="0"/>
                <a:cs typeface="Arial" pitchFamily="34" charset="0"/>
              </a:rPr>
              <a:t>, a kollégiumban a kötelező és választható, egyéni és csoportos foglalkozások </a:t>
            </a:r>
            <a:r>
              <a:rPr lang="hu-HU" sz="1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keretében</a:t>
            </a:r>
            <a:r>
              <a:rPr lang="hu-HU" sz="1200" dirty="0">
                <a:latin typeface="Arial" pitchFamily="34" charset="0"/>
                <a:cs typeface="Arial" pitchFamily="34" charset="0"/>
              </a:rPr>
              <a:t> csoportbontásokkal </a:t>
            </a:r>
            <a:r>
              <a:rPr lang="hu-HU" sz="1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kell megszervezni </a:t>
            </a:r>
            <a:r>
              <a:rPr lang="hu-HU" sz="1200" dirty="0">
                <a:latin typeface="Arial" pitchFamily="34" charset="0"/>
                <a:cs typeface="Arial" pitchFamily="34" charset="0"/>
              </a:rPr>
              <a:t>(a továbbiakban: nappali rendszerű iskolai oktatás).</a:t>
            </a:r>
          </a:p>
          <a:p>
            <a:pPr algn="just"/>
            <a:r>
              <a:rPr lang="hu-HU" sz="1200" dirty="0">
                <a:latin typeface="Arial" pitchFamily="34" charset="0"/>
                <a:cs typeface="Arial" pitchFamily="34" charset="0"/>
              </a:rPr>
              <a:t>(2) Általános iskolában a nevelés-oktatást a délelőtti és délutáni tanítási időszakban olyan módon kell megszervezni, hogy a foglalkozások legalább tizenhat óráig tartsanak, továbbá tizenhét óráig – vagy addig, amíg a tanulók jogszerűen tartózkodnak az intézményben – gondoskodni kell a tanulók felügyeletéről. Az általános iskola e törvény rendelkezéseinek megfelelően egész napos iskolaként is működhet.</a:t>
            </a:r>
          </a:p>
          <a:p>
            <a:pPr algn="just"/>
            <a:r>
              <a:rPr lang="hu-HU" sz="1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(4)</a:t>
            </a:r>
            <a:r>
              <a:rPr lang="hu-HU" sz="1200" b="1" baseline="300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u-HU" sz="1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 tanuló heti kötelező tanóráinak számát, beleértve a választható tanóráinak számát a 6. melléklet határozza meg. Az iskola a tanuló heti kötelező tanóráinak száma és az osztályok engedélyezett heti időkerete különbözetét tanórai foglalkozás, egyéb foglalkozás megtartásához és osztálybontáshoz veheti igénybe.</a:t>
            </a:r>
          </a:p>
          <a:p>
            <a:pPr algn="just"/>
            <a:r>
              <a:rPr lang="hu-HU" sz="1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(5) Az általános iskola, a középfokú iskola köteles megszervezni a tanuló heti kötelező óraszáma és az osztályok engedélyezett heti időkeret különbözete terhére a tehetség kibontakoztatására, a hátrányos helyzetű tanulók felzárkóztatására, a beilleszkedési, tanulási nehézség, magatartási rendellenességgel diagnosztizált tanulók számára</a:t>
            </a:r>
            <a:r>
              <a:rPr lang="hu-HU" sz="1200" dirty="0">
                <a:latin typeface="Arial" pitchFamily="34" charset="0"/>
                <a:cs typeface="Arial" pitchFamily="34" charset="0"/>
              </a:rPr>
              <a:t>, továbbá az első–negyedik évfolyamra járó tanulók eredményes felkészítésére szolgáló, </a:t>
            </a:r>
            <a:r>
              <a:rPr lang="hu-HU" sz="1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differenciált fejlesztést biztosító </a:t>
            </a:r>
            <a:r>
              <a:rPr lang="hu-HU" sz="1200" dirty="0">
                <a:latin typeface="Arial" pitchFamily="34" charset="0"/>
                <a:cs typeface="Arial" pitchFamily="34" charset="0"/>
              </a:rPr>
              <a:t>egy–három fős </a:t>
            </a:r>
            <a:r>
              <a:rPr lang="hu-HU" sz="1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foglalkozásokat.</a:t>
            </a:r>
            <a:r>
              <a:rPr lang="hu-HU" sz="1200" dirty="0">
                <a:latin typeface="Arial" pitchFamily="34" charset="0"/>
                <a:cs typeface="Arial" pitchFamily="34" charset="0"/>
              </a:rPr>
              <a:t> Tehetséggondozásra és felzárkóztatásra osztályonként legalább további heti egy-egy óra biztosított az osztályok 6. mellékletben meghatározott időkerete felett.</a:t>
            </a:r>
          </a:p>
          <a:p>
            <a:pPr algn="just"/>
            <a:endParaRPr lang="hu-HU" sz="1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31672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>
          <a:xfrm>
            <a:off x="1916891" y="392421"/>
            <a:ext cx="6112971" cy="1325563"/>
          </a:xfrm>
        </p:spPr>
        <p:txBody>
          <a:bodyPr>
            <a:normAutofit/>
          </a:bodyPr>
          <a:lstStyle/>
          <a:p>
            <a:pPr lvl="1" algn="ctr" rtl="0">
              <a:lnSpc>
                <a:spcPct val="90000"/>
              </a:lnSpc>
              <a:spcBef>
                <a:spcPct val="0"/>
              </a:spcBef>
            </a:pPr>
            <a:r>
              <a:rPr lang="hu-HU" sz="1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ÓRATERV A HELYI TANTERVBEN EGY VIRTUÁLIS 4.C OSZTÁLY RÉSZÉRE</a:t>
            </a:r>
          </a:p>
        </p:txBody>
      </p:sp>
      <p:sp>
        <p:nvSpPr>
          <p:cNvPr id="14" name="Tartalom helye 13"/>
          <p:cNvSpPr>
            <a:spLocks noGrp="1"/>
          </p:cNvSpPr>
          <p:nvPr>
            <p:ph idx="1"/>
          </p:nvPr>
        </p:nvSpPr>
        <p:spPr>
          <a:xfrm>
            <a:off x="2061184" y="1948455"/>
            <a:ext cx="6112972" cy="2937444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hu-HU" sz="1800" dirty="0">
                <a:latin typeface="Arial" pitchFamily="34" charset="0"/>
                <a:cs typeface="Arial" pitchFamily="34" charset="0"/>
              </a:rPr>
              <a:t>A kerettanterv által rögzített kötelező órák száma a 4. évfolyamon: 24 óra, az összes kötelező óraszám: 27 óra</a:t>
            </a:r>
          </a:p>
          <a:p>
            <a:pPr algn="just">
              <a:defRPr/>
            </a:pPr>
            <a:r>
              <a:rPr lang="hu-HU" sz="1800" dirty="0">
                <a:latin typeface="Arial" pitchFamily="34" charset="0"/>
                <a:cs typeface="Arial" pitchFamily="34" charset="0"/>
              </a:rPr>
              <a:t>Az iskola által szabadon tervezett órák a 4. évfolyamon:</a:t>
            </a:r>
          </a:p>
          <a:p>
            <a:pPr marL="0" indent="0" algn="just">
              <a:buNone/>
              <a:defRPr/>
            </a:pPr>
            <a:r>
              <a:rPr lang="hu-HU" sz="1800" dirty="0">
                <a:latin typeface="Arial" pitchFamily="34" charset="0"/>
                <a:cs typeface="Arial" pitchFamily="34" charset="0"/>
              </a:rPr>
              <a:t>    +1 magyar és +1 informatika</a:t>
            </a:r>
          </a:p>
          <a:p>
            <a:pPr algn="just">
              <a:defRPr/>
            </a:pPr>
            <a:r>
              <a:rPr lang="hu-HU" sz="1800" dirty="0">
                <a:latin typeface="Arial" pitchFamily="34" charset="0"/>
                <a:cs typeface="Arial" pitchFamily="34" charset="0"/>
              </a:rPr>
              <a:t>A 4.c osztály választott specializációja: +1 matematika</a:t>
            </a:r>
          </a:p>
          <a:p>
            <a:pPr algn="just">
              <a:defRPr/>
            </a:pPr>
            <a:r>
              <a:rPr lang="hu-HU" sz="1800" dirty="0">
                <a:latin typeface="Arial" pitchFamily="34" charset="0"/>
                <a:cs typeface="Arial" pitchFamily="34" charset="0"/>
              </a:rPr>
              <a:t>DFHT - órák az </a:t>
            </a:r>
            <a:r>
              <a:rPr lang="hu-HU" sz="1800" dirty="0" err="1">
                <a:latin typeface="Arial" pitchFamily="34" charset="0"/>
                <a:cs typeface="Arial" pitchFamily="34" charset="0"/>
              </a:rPr>
              <a:t>összóraszám</a:t>
            </a:r>
            <a:r>
              <a:rPr lang="hu-HU" sz="1800" dirty="0">
                <a:latin typeface="Arial" pitchFamily="34" charset="0"/>
                <a:cs typeface="Arial" pitchFamily="34" charset="0"/>
              </a:rPr>
              <a:t> 20%-ában</a:t>
            </a:r>
          </a:p>
          <a:p>
            <a:pPr algn="just">
              <a:defRPr/>
            </a:pPr>
            <a:r>
              <a:rPr lang="hu-HU" sz="1800" dirty="0">
                <a:latin typeface="Arial" pitchFamily="34" charset="0"/>
                <a:cs typeface="Arial" pitchFamily="34" charset="0"/>
              </a:rPr>
              <a:t>Komplex órák az </a:t>
            </a:r>
            <a:r>
              <a:rPr lang="hu-HU" sz="1800" dirty="0" err="1">
                <a:latin typeface="Arial" pitchFamily="34" charset="0"/>
                <a:cs typeface="Arial" pitchFamily="34" charset="0"/>
              </a:rPr>
              <a:t>összóraszám</a:t>
            </a:r>
            <a:r>
              <a:rPr lang="hu-HU" sz="1800" dirty="0">
                <a:latin typeface="Arial" pitchFamily="34" charset="0"/>
                <a:cs typeface="Arial" pitchFamily="34" charset="0"/>
              </a:rPr>
              <a:t> 30%-ában</a:t>
            </a:r>
          </a:p>
          <a:p>
            <a:pPr marL="0" indent="0">
              <a:buNone/>
            </a:pPr>
            <a:endParaRPr lang="hu-HU" sz="1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680" y="5046130"/>
            <a:ext cx="1223319" cy="118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43192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680" y="5046130"/>
            <a:ext cx="1223319" cy="1181675"/>
          </a:xfrm>
          <a:prstGeom prst="rect">
            <a:avLst/>
          </a:prstGeom>
        </p:spPr>
      </p:pic>
      <p:graphicFrame>
        <p:nvGraphicFramePr>
          <p:cNvPr id="2" name="Objektum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1136735"/>
              </p:ext>
            </p:extLst>
          </p:nvPr>
        </p:nvGraphicFramePr>
        <p:xfrm>
          <a:off x="1767839" y="502920"/>
          <a:ext cx="6431281" cy="53169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4" name="Dokumentum" r:id="rId5" imgW="7440981" imgH="7489912" progId="Word.Document.12">
                  <p:embed/>
                </p:oleObj>
              </mc:Choice>
              <mc:Fallback>
                <p:oleObj name="Dokumentum" r:id="rId5" imgW="7440981" imgH="7489912" progId="Word.Document.12">
                  <p:embed/>
                  <p:pic>
                    <p:nvPicPr>
                      <p:cNvPr id="0" name="Objektum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7839" y="502920"/>
                        <a:ext cx="6431281" cy="53169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09793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>
          <a:xfrm>
            <a:off x="1612773" y="353022"/>
            <a:ext cx="6112971" cy="1020129"/>
          </a:xfrm>
        </p:spPr>
        <p:txBody>
          <a:bodyPr>
            <a:normAutofit/>
          </a:bodyPr>
          <a:lstStyle/>
          <a:p>
            <a:pPr algn="ctr"/>
            <a:br>
              <a:rPr lang="hu-HU" sz="3100" dirty="0">
                <a:latin typeface="Arial" pitchFamily="34" charset="0"/>
                <a:cs typeface="Arial" pitchFamily="34" charset="0"/>
              </a:rPr>
            </a:br>
            <a:r>
              <a:rPr lang="hu-HU" sz="1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AZ ELŐADÁS VÁZLATA</a:t>
            </a:r>
            <a:br>
              <a:rPr lang="hu-HU" sz="1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hu-HU" sz="1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artalom helye 13"/>
          <p:cNvSpPr>
            <a:spLocks noGrp="1"/>
          </p:cNvSpPr>
          <p:nvPr>
            <p:ph idx="1"/>
          </p:nvPr>
        </p:nvSpPr>
        <p:spPr>
          <a:xfrm>
            <a:off x="1670548" y="1285629"/>
            <a:ext cx="6112972" cy="4351338"/>
          </a:xfrm>
        </p:spPr>
        <p:txBody>
          <a:bodyPr/>
          <a:lstStyle/>
          <a:p>
            <a:pPr marL="800100" lvl="1" indent="-342900" algn="just">
              <a:buAutoNum type="arabicPeriod"/>
            </a:pPr>
            <a:endParaRPr lang="hu-HU" dirty="0">
              <a:latin typeface="Arial" pitchFamily="34" charset="0"/>
              <a:cs typeface="Arial" pitchFamily="34" charset="0"/>
            </a:endParaRPr>
          </a:p>
          <a:p>
            <a:pPr marL="800100" lvl="1" indent="-342900" algn="just">
              <a:buAutoNum type="arabicPeriod"/>
            </a:pPr>
            <a:endParaRPr lang="hu-HU" dirty="0">
              <a:latin typeface="Arial" pitchFamily="34" charset="0"/>
              <a:cs typeface="Arial" pitchFamily="34" charset="0"/>
            </a:endParaRPr>
          </a:p>
          <a:p>
            <a:pPr marL="800100" lvl="1" indent="-342900" algn="just">
              <a:buAutoNum type="arabicPeriod"/>
            </a:pPr>
            <a:endParaRPr lang="hu-HU" dirty="0">
              <a:latin typeface="Arial" pitchFamily="34" charset="0"/>
              <a:cs typeface="Arial" pitchFamily="34" charset="0"/>
            </a:endParaRPr>
          </a:p>
          <a:p>
            <a:pPr marL="800100" lvl="1" indent="-342900" algn="just">
              <a:buAutoNum type="arabicPeriod"/>
            </a:pPr>
            <a:r>
              <a:rPr lang="hu-HU" sz="1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Az iskolai alapdokumentumok módosításának jogszabályi alapjai</a:t>
            </a:r>
          </a:p>
          <a:p>
            <a:pPr marL="800100" lvl="1" indent="-342900">
              <a:buAutoNum type="arabicPeriod"/>
            </a:pPr>
            <a:r>
              <a:rPr lang="hu-HU" sz="1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 Pedagógiai program </a:t>
            </a:r>
          </a:p>
          <a:p>
            <a:pPr marL="800100" lvl="1" indent="-342900" algn="just">
              <a:buAutoNum type="arabicPeriod"/>
            </a:pPr>
            <a:r>
              <a:rPr lang="hu-HU" sz="1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 Szervezeti és Működési Szabályzat (SZMSZ) és a Házirend</a:t>
            </a:r>
          </a:p>
          <a:p>
            <a:pPr marL="0" indent="0">
              <a:buNone/>
            </a:pPr>
            <a:endParaRPr lang="hu-HU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680" y="5046130"/>
            <a:ext cx="1223319" cy="118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00107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>
          <a:xfrm>
            <a:off x="1807709" y="422901"/>
            <a:ext cx="6112971" cy="1325563"/>
          </a:xfrm>
        </p:spPr>
        <p:txBody>
          <a:bodyPr>
            <a:normAutofit/>
          </a:bodyPr>
          <a:lstStyle/>
          <a:p>
            <a:pPr lvl="1" algn="ctr" rtl="0">
              <a:lnSpc>
                <a:spcPct val="90000"/>
              </a:lnSpc>
              <a:spcBef>
                <a:spcPct val="0"/>
              </a:spcBef>
            </a:pPr>
            <a:r>
              <a:rPr lang="hu-HU" sz="1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ÓRATERV A HELYI TANTERVBEN EGY VIRTUÁLIS 8.D OSZTÁLY RÉSZÉRE </a:t>
            </a:r>
          </a:p>
        </p:txBody>
      </p:sp>
      <p:sp>
        <p:nvSpPr>
          <p:cNvPr id="14" name="Tartalom helye 13"/>
          <p:cNvSpPr>
            <a:spLocks noGrp="1"/>
          </p:cNvSpPr>
          <p:nvPr>
            <p:ph idx="1"/>
          </p:nvPr>
        </p:nvSpPr>
        <p:spPr>
          <a:xfrm>
            <a:off x="2071874" y="1986766"/>
            <a:ext cx="6112972" cy="3059364"/>
          </a:xfrm>
        </p:spPr>
        <p:txBody>
          <a:bodyPr>
            <a:normAutofit/>
          </a:bodyPr>
          <a:lstStyle/>
          <a:p>
            <a:pPr algn="just">
              <a:defRPr/>
            </a:pPr>
            <a:endParaRPr lang="hu-HU" sz="2000" dirty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hu-HU" sz="1800" dirty="0">
                <a:latin typeface="Arial" pitchFamily="34" charset="0"/>
                <a:cs typeface="Arial" pitchFamily="34" charset="0"/>
              </a:rPr>
              <a:t>A kerettanterv által rögzített kötelező órák száma a 8. évfolyamon: 28 óra, az összes kötelező óraszám: 31 óra</a:t>
            </a:r>
          </a:p>
          <a:p>
            <a:pPr algn="just">
              <a:defRPr/>
            </a:pPr>
            <a:r>
              <a:rPr lang="hu-HU" sz="1800" dirty="0">
                <a:latin typeface="Arial" pitchFamily="34" charset="0"/>
                <a:cs typeface="Arial" pitchFamily="34" charset="0"/>
              </a:rPr>
              <a:t>Az iskola által szabadon tervezett órák a 8. évfolyamon:</a:t>
            </a:r>
          </a:p>
          <a:p>
            <a:pPr marL="0" indent="0" algn="just">
              <a:buNone/>
              <a:defRPr/>
            </a:pPr>
            <a:r>
              <a:rPr lang="hu-HU" sz="1800" dirty="0">
                <a:latin typeface="Arial" pitchFamily="34" charset="0"/>
                <a:cs typeface="Arial" pitchFamily="34" charset="0"/>
              </a:rPr>
              <a:t>+1 magyar +1 matematika és +1 idegen nyelv</a:t>
            </a:r>
          </a:p>
          <a:p>
            <a:pPr algn="just">
              <a:defRPr/>
            </a:pPr>
            <a:r>
              <a:rPr lang="hu-HU" sz="1800" dirty="0">
                <a:latin typeface="Arial" pitchFamily="34" charset="0"/>
                <a:cs typeface="Arial" pitchFamily="34" charset="0"/>
              </a:rPr>
              <a:t>DFHT - órák az </a:t>
            </a:r>
            <a:r>
              <a:rPr lang="hu-HU" sz="1800" dirty="0" err="1">
                <a:latin typeface="Arial" pitchFamily="34" charset="0"/>
                <a:cs typeface="Arial" pitchFamily="34" charset="0"/>
              </a:rPr>
              <a:t>összóraszám</a:t>
            </a:r>
            <a:r>
              <a:rPr lang="hu-HU" sz="1800" dirty="0">
                <a:latin typeface="Arial" pitchFamily="34" charset="0"/>
                <a:cs typeface="Arial" pitchFamily="34" charset="0"/>
              </a:rPr>
              <a:t> 20%-ában</a:t>
            </a:r>
          </a:p>
          <a:p>
            <a:pPr algn="just">
              <a:defRPr/>
            </a:pPr>
            <a:r>
              <a:rPr lang="hu-HU" sz="1800" dirty="0">
                <a:latin typeface="Arial" pitchFamily="34" charset="0"/>
                <a:cs typeface="Arial" pitchFamily="34" charset="0"/>
              </a:rPr>
              <a:t>Komplex órák az </a:t>
            </a:r>
            <a:r>
              <a:rPr lang="hu-HU" sz="1800" dirty="0" err="1">
                <a:latin typeface="Arial" pitchFamily="34" charset="0"/>
                <a:cs typeface="Arial" pitchFamily="34" charset="0"/>
              </a:rPr>
              <a:t>összóraszám</a:t>
            </a:r>
            <a:r>
              <a:rPr lang="hu-HU" sz="1800" dirty="0">
                <a:latin typeface="Arial" pitchFamily="34" charset="0"/>
                <a:cs typeface="Arial" pitchFamily="34" charset="0"/>
              </a:rPr>
              <a:t> 30%-ában</a:t>
            </a:r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680" y="5046130"/>
            <a:ext cx="1223319" cy="118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3900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680" y="5046130"/>
            <a:ext cx="1223319" cy="1181675"/>
          </a:xfrm>
          <a:prstGeom prst="rect">
            <a:avLst/>
          </a:prstGeom>
        </p:spPr>
      </p:pic>
      <p:pic>
        <p:nvPicPr>
          <p:cNvPr id="13" name="Kép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370" y="0"/>
            <a:ext cx="5905500" cy="640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5" name="Egyenes összekötő 14"/>
          <p:cNvCxnSpPr/>
          <p:nvPr/>
        </p:nvCxnSpPr>
        <p:spPr>
          <a:xfrm>
            <a:off x="8103870" y="121920"/>
            <a:ext cx="0" cy="610588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661096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>
          <a:xfrm>
            <a:off x="1913788" y="126063"/>
            <a:ext cx="6112971" cy="1325563"/>
          </a:xfrm>
        </p:spPr>
        <p:txBody>
          <a:bodyPr>
            <a:normAutofit/>
          </a:bodyPr>
          <a:lstStyle/>
          <a:p>
            <a:pPr lvl="1" algn="ctr" rtl="0">
              <a:lnSpc>
                <a:spcPct val="90000"/>
              </a:lnSpc>
              <a:spcBef>
                <a:spcPct val="0"/>
              </a:spcBef>
            </a:pPr>
            <a:r>
              <a:rPr lang="hu-HU" sz="1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 SZÜKSÉGES VÁLTOZTATÁSOK</a:t>
            </a:r>
          </a:p>
        </p:txBody>
      </p:sp>
      <p:sp>
        <p:nvSpPr>
          <p:cNvPr id="14" name="Tartalom helye 13"/>
          <p:cNvSpPr>
            <a:spLocks noGrp="1"/>
          </p:cNvSpPr>
          <p:nvPr>
            <p:ph idx="1"/>
          </p:nvPr>
        </p:nvSpPr>
        <p:spPr>
          <a:xfrm>
            <a:off x="2143298" y="1285629"/>
            <a:ext cx="5777382" cy="4351338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hu-HU" sz="14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AMI NEM VÁLTOZIK:</a:t>
            </a:r>
          </a:p>
          <a:p>
            <a:pPr algn="just">
              <a:defRPr/>
            </a:pPr>
            <a:endParaRPr lang="hu-HU" sz="14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Tx/>
              <a:buChar char="-"/>
              <a:defRPr/>
            </a:pPr>
            <a:r>
              <a:rPr lang="hu-HU" sz="1500" dirty="0">
                <a:latin typeface="Arial" pitchFamily="34" charset="0"/>
                <a:cs typeface="Arial" pitchFamily="34" charset="0"/>
              </a:rPr>
              <a:t>a törvény által az iskola számára garantált heti foglalkoztatási időkeret,</a:t>
            </a:r>
          </a:p>
          <a:p>
            <a:pPr algn="just">
              <a:buFontTx/>
              <a:buChar char="-"/>
              <a:defRPr/>
            </a:pPr>
            <a:r>
              <a:rPr lang="hu-HU" sz="1500" dirty="0">
                <a:latin typeface="Arial" pitchFamily="34" charset="0"/>
                <a:cs typeface="Arial" pitchFamily="34" charset="0"/>
              </a:rPr>
              <a:t>a helyi tanterv kötelező és szabadon tervezhető óráinak száma,</a:t>
            </a:r>
          </a:p>
          <a:p>
            <a:pPr algn="just">
              <a:buFontTx/>
              <a:buChar char="-"/>
              <a:defRPr/>
            </a:pPr>
            <a:r>
              <a:rPr lang="hu-HU" sz="1500" dirty="0">
                <a:latin typeface="Arial" pitchFamily="34" charset="0"/>
                <a:cs typeface="Arial" pitchFamily="34" charset="0"/>
              </a:rPr>
              <a:t>a pedagógusok heti óraszáma,</a:t>
            </a:r>
          </a:p>
          <a:p>
            <a:pPr marL="0" indent="0" algn="just">
              <a:buNone/>
              <a:defRPr/>
            </a:pPr>
            <a:endParaRPr lang="hu-HU" dirty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hu-HU" sz="14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AMIN VÁLTOZTATNI KELL:</a:t>
            </a:r>
          </a:p>
          <a:p>
            <a:pPr marL="0" indent="0" algn="just">
              <a:buNone/>
              <a:defRPr/>
            </a:pPr>
            <a:endParaRPr lang="hu-HU" sz="17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Tx/>
              <a:buChar char="-"/>
              <a:defRPr/>
            </a:pPr>
            <a:r>
              <a:rPr lang="hu-HU" sz="1600" dirty="0">
                <a:latin typeface="Arial" pitchFamily="34" charset="0"/>
                <a:cs typeface="Arial" pitchFamily="34" charset="0"/>
              </a:rPr>
              <a:t>az iskola szervezeti kultúrája</a:t>
            </a:r>
          </a:p>
          <a:p>
            <a:pPr algn="just">
              <a:buFontTx/>
              <a:buChar char="-"/>
              <a:defRPr/>
            </a:pPr>
            <a:r>
              <a:rPr lang="hu-HU" sz="1600" dirty="0">
                <a:latin typeface="Arial" pitchFamily="34" charset="0"/>
                <a:cs typeface="Arial" pitchFamily="34" charset="0"/>
              </a:rPr>
              <a:t>az iskola napi időbeosztása</a:t>
            </a:r>
          </a:p>
          <a:p>
            <a:pPr algn="just">
              <a:buFontTx/>
              <a:buChar char="-"/>
              <a:defRPr/>
            </a:pPr>
            <a:r>
              <a:rPr lang="hu-HU" sz="1600" dirty="0">
                <a:latin typeface="Arial" pitchFamily="34" charset="0"/>
                <a:cs typeface="Arial" pitchFamily="34" charset="0"/>
              </a:rPr>
              <a:t>a pedagógusok módszertani kultúrája</a:t>
            </a:r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680" y="5046130"/>
            <a:ext cx="1223319" cy="118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50538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>
          <a:xfrm>
            <a:off x="1684880" y="165138"/>
            <a:ext cx="6112971" cy="928689"/>
          </a:xfrm>
        </p:spPr>
        <p:txBody>
          <a:bodyPr>
            <a:normAutofit/>
          </a:bodyPr>
          <a:lstStyle/>
          <a:p>
            <a:pPr lvl="1" algn="ctr" rtl="0">
              <a:lnSpc>
                <a:spcPct val="90000"/>
              </a:lnSpc>
              <a:spcBef>
                <a:spcPct val="0"/>
              </a:spcBef>
            </a:pPr>
            <a:r>
              <a:rPr lang="hu-HU" sz="1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JAVASLATOK, MEGJEGYZÉSEK</a:t>
            </a:r>
          </a:p>
        </p:txBody>
      </p:sp>
      <p:sp>
        <p:nvSpPr>
          <p:cNvPr id="14" name="Tartalom helye 13"/>
          <p:cNvSpPr>
            <a:spLocks noGrp="1"/>
          </p:cNvSpPr>
          <p:nvPr>
            <p:ph idx="1"/>
          </p:nvPr>
        </p:nvSpPr>
        <p:spPr>
          <a:xfrm>
            <a:off x="2006138" y="1148468"/>
            <a:ext cx="6112972" cy="4718931"/>
          </a:xfrm>
        </p:spPr>
        <p:txBody>
          <a:bodyPr>
            <a:noAutofit/>
          </a:bodyPr>
          <a:lstStyle/>
          <a:p>
            <a:pPr algn="just">
              <a:defRPr/>
            </a:pPr>
            <a:r>
              <a:rPr lang="hu-HU" sz="14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 PEDAGÓGUS ÓRASZÁMRÓL</a:t>
            </a:r>
          </a:p>
          <a:p>
            <a:pPr marL="0" indent="0" algn="just">
              <a:buNone/>
              <a:defRPr/>
            </a:pPr>
            <a:r>
              <a:rPr lang="hu-HU" sz="1600" dirty="0">
                <a:latin typeface="Arial" pitchFamily="34" charset="0"/>
                <a:cs typeface="Arial" pitchFamily="34" charset="0"/>
              </a:rPr>
              <a:t>Semmilyen foglalkozást ne szervezzünk a pedagógusok 26-32 óra közötti kötött munkaidejének terhére!</a:t>
            </a:r>
          </a:p>
          <a:p>
            <a:pPr marL="0" indent="0" algn="just">
              <a:buNone/>
              <a:defRPr/>
            </a:pPr>
            <a:r>
              <a:rPr lang="hu-HU" sz="16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(Mint ahogy azt a KAP tájékoztató füzete egy helyen javasolja!)</a:t>
            </a:r>
          </a:p>
          <a:p>
            <a:pPr marL="0" indent="0" algn="just">
              <a:buNone/>
              <a:defRPr/>
            </a:pPr>
            <a:endParaRPr lang="hu-HU" sz="16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hu-HU" sz="14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 PROGRAM TÁMOGATOTTSÁGÁNAK MEGTEREMTÉSÉRŐL</a:t>
            </a:r>
          </a:p>
          <a:p>
            <a:pPr marL="0" indent="0" algn="just">
              <a:buNone/>
              <a:defRPr/>
            </a:pPr>
            <a:r>
              <a:rPr lang="hu-HU" sz="1600" dirty="0">
                <a:latin typeface="Arial" pitchFamily="34" charset="0"/>
                <a:cs typeface="Arial" pitchFamily="34" charset="0"/>
              </a:rPr>
              <a:t>A program sikerességének záloga a pedagógusok hajlandósága tanítási kultúrájuk megújítására. Őket is érdekeltté kellene tenni a program bevezetésében. </a:t>
            </a:r>
            <a:r>
              <a:rPr lang="hu-HU" sz="16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(Kedvezmények?)</a:t>
            </a:r>
          </a:p>
          <a:p>
            <a:pPr marL="0" indent="0" algn="just">
              <a:buNone/>
              <a:defRPr/>
            </a:pPr>
            <a:endParaRPr lang="hu-HU" sz="1600" dirty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hu-HU" sz="14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 TESTMOZGÁS ALAPÚ PROGRAM MEGVALÓSÍTÁSÁRÓL</a:t>
            </a:r>
          </a:p>
          <a:p>
            <a:pPr marL="0" indent="0" algn="just">
              <a:buNone/>
              <a:defRPr/>
            </a:pPr>
            <a:r>
              <a:rPr lang="hu-HU" sz="1600" dirty="0">
                <a:latin typeface="Arial" pitchFamily="34" charset="0"/>
                <a:cs typeface="Arial" pitchFamily="34" charset="0"/>
              </a:rPr>
              <a:t>A 2011. évi CXC. törvény 27. § (11) lehetőséget ad arra, hogy a testmozgás alapú alprogram megszervezhető legyen akár a mindennapos testnevelés plusz 2 órájának a terhére is.</a:t>
            </a:r>
          </a:p>
          <a:p>
            <a:pPr marL="0" indent="0" algn="just">
              <a:buNone/>
            </a:pPr>
            <a:endParaRPr lang="hu-HU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680" y="5046130"/>
            <a:ext cx="1223319" cy="118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38504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>
          <a:xfrm>
            <a:off x="1625138" y="243206"/>
            <a:ext cx="6112971" cy="1325563"/>
          </a:xfrm>
        </p:spPr>
        <p:txBody>
          <a:bodyPr>
            <a:normAutofit/>
          </a:bodyPr>
          <a:lstStyle/>
          <a:p>
            <a:pPr lvl="1" algn="ctr" rtl="0">
              <a:lnSpc>
                <a:spcPct val="90000"/>
              </a:lnSpc>
              <a:spcBef>
                <a:spcPct val="0"/>
              </a:spcBef>
            </a:pPr>
            <a:r>
              <a:rPr lang="hu-HU" sz="1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hu-HU" sz="1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 SZERVEZETI ÉS MŰKÖDÉSI SZABÁLYZAT (SZMSZ) ÉS A HÁZIREND</a:t>
            </a:r>
            <a:br>
              <a:rPr lang="hu-HU" sz="1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hu-HU" sz="1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artalom helye 13"/>
          <p:cNvSpPr>
            <a:spLocks noGrp="1"/>
          </p:cNvSpPr>
          <p:nvPr>
            <p:ph idx="1"/>
          </p:nvPr>
        </p:nvSpPr>
        <p:spPr>
          <a:xfrm>
            <a:off x="1594658" y="1337945"/>
            <a:ext cx="6573982" cy="4722220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hu-HU" sz="25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2011. évi CXC. törvény a nemzeti köznevelésről</a:t>
            </a:r>
          </a:p>
          <a:p>
            <a:pPr marL="0" indent="0" algn="ctr">
              <a:buNone/>
            </a:pPr>
            <a:r>
              <a:rPr lang="hu-HU" sz="2200" b="1" dirty="0">
                <a:latin typeface="Arial" pitchFamily="34" charset="0"/>
                <a:cs typeface="Arial" pitchFamily="34" charset="0"/>
              </a:rPr>
              <a:t>20. A köznevelési intézmény működésének rendje  </a:t>
            </a:r>
            <a:endParaRPr lang="hu-HU" sz="22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hu-HU" sz="2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24. §</a:t>
            </a:r>
            <a:r>
              <a:rPr lang="hu-HU" sz="2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  <a:endParaRPr lang="hu-HU" sz="22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hu-HU" sz="2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(1) A köznevelési intézmények szakmai tekintetben önállóak</a:t>
            </a:r>
            <a:r>
              <a:rPr lang="hu-HU" sz="2200" dirty="0">
                <a:latin typeface="Arial" pitchFamily="34" charset="0"/>
                <a:cs typeface="Arial" pitchFamily="34" charset="0"/>
              </a:rPr>
              <a:t>. Szervezetükkel és működésükkel kapcsolatosan minden olyan ügyben döntenek, amelyet jogszabály nem utal más hatáskörébe.</a:t>
            </a:r>
          </a:p>
          <a:p>
            <a:pPr algn="just"/>
            <a:r>
              <a:rPr lang="hu-HU" sz="2200" b="1" dirty="0">
                <a:latin typeface="Arial" pitchFamily="34" charset="0"/>
                <a:cs typeface="Arial" pitchFamily="34" charset="0"/>
              </a:rPr>
              <a:t>25. §</a:t>
            </a:r>
            <a:r>
              <a:rPr lang="hu-HU" sz="22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marL="0" indent="0" algn="just">
              <a:buNone/>
            </a:pPr>
            <a:r>
              <a:rPr lang="hu-HU" sz="2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(1) A köznevelési intézmény működésére, belső és külső kapcsolataira vonatkozó rendelkezéseket a szervezeti és működési szabályzat </a:t>
            </a:r>
            <a:r>
              <a:rPr lang="hu-HU" sz="2200" dirty="0">
                <a:latin typeface="Arial" pitchFamily="34" charset="0"/>
                <a:cs typeface="Arial" pitchFamily="34" charset="0"/>
              </a:rPr>
              <a:t>(a továbbiakban: SZMSZ) </a:t>
            </a:r>
            <a:r>
              <a:rPr lang="hu-HU" sz="2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határozza meg</a:t>
            </a:r>
            <a:r>
              <a:rPr lang="hu-HU" sz="22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just">
              <a:buNone/>
            </a:pPr>
            <a:r>
              <a:rPr lang="hu-HU" sz="2200" dirty="0">
                <a:latin typeface="Arial" pitchFamily="34" charset="0"/>
                <a:cs typeface="Arial" pitchFamily="34" charset="0"/>
              </a:rPr>
              <a:t>(2) Az óvoda házirendje a gyermeki jogok és kötelességek gyakorlásával, a gyermek óvodai életrendjével kapcsolatos rendelkezéseket állapítja meg. </a:t>
            </a:r>
            <a:r>
              <a:rPr lang="hu-HU" sz="2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Az iskola és a kollégium házirendje állapítja meg az e törvényben, továbbá a jogszabályokban meghatározott tanulói jogok gyakorlásának és</a:t>
            </a:r>
            <a:r>
              <a:rPr lang="hu-HU" sz="2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u-HU" sz="2200" dirty="0">
                <a:latin typeface="Arial" pitchFamily="34" charset="0"/>
                <a:cs typeface="Arial" pitchFamily="34" charset="0"/>
              </a:rPr>
              <a:t>– a tanulmányi kötelezettségek teljesítésén kívül – </a:t>
            </a:r>
            <a:r>
              <a:rPr lang="hu-HU" sz="2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 kötelezettségek végrehajtásának módját, továbbá az iskola, kollégium által elvárt viselkedés szabályait.</a:t>
            </a:r>
            <a:endParaRPr lang="hu-HU" sz="22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hu-HU" sz="2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(4) A köznevelési intézmény SZMSZ-ét, a nevelési-oktatási intézmény házirendjét nevelési-oktatási intézményben a nevelőtestüle</a:t>
            </a:r>
            <a:r>
              <a:rPr lang="hu-HU" sz="2200" b="1" dirty="0">
                <a:latin typeface="Arial" pitchFamily="34" charset="0"/>
                <a:cs typeface="Arial" pitchFamily="34" charset="0"/>
              </a:rPr>
              <a:t>t</a:t>
            </a:r>
            <a:r>
              <a:rPr lang="hu-HU" sz="2200" dirty="0">
                <a:latin typeface="Arial" pitchFamily="34" charset="0"/>
                <a:cs typeface="Arial" pitchFamily="34" charset="0"/>
              </a:rPr>
              <a:t>, más köznevelési intézményben a szak-alkalmazotti értekezlet az óvodaszék, </a:t>
            </a:r>
            <a:r>
              <a:rPr lang="hu-HU" sz="2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iskolaszék</a:t>
            </a:r>
            <a:r>
              <a:rPr lang="hu-HU" sz="2200" dirty="0">
                <a:latin typeface="Arial" pitchFamily="34" charset="0"/>
                <a:cs typeface="Arial" pitchFamily="34" charset="0"/>
              </a:rPr>
              <a:t>, kollégiumi szék, továbbá </a:t>
            </a:r>
            <a:r>
              <a:rPr lang="hu-HU" sz="2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az iskolai vagy a kollégiumi diákönkormányzat véleményének kikérésével fogadja el</a:t>
            </a:r>
            <a:r>
              <a:rPr lang="hu-HU" sz="2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hu-HU" sz="2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Az SZMSZ és a házirend azon rendelkezéseinek érvénybelépéséhez, amelyekből a fenntartóra többletkötelezettség hárul, a fenntartó egyetértése szükséges</a:t>
            </a:r>
            <a:r>
              <a:rPr lang="hu-HU" sz="2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hu-HU" sz="2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Az SZMSZ és a házirend nyilvános</a:t>
            </a:r>
            <a:r>
              <a:rPr lang="hu-HU" sz="2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hu-HU" sz="25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680" y="5046130"/>
            <a:ext cx="1223319" cy="118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454193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artalom helye 13"/>
          <p:cNvSpPr>
            <a:spLocks noGrp="1"/>
          </p:cNvSpPr>
          <p:nvPr>
            <p:ph idx="1"/>
          </p:nvPr>
        </p:nvSpPr>
        <p:spPr>
          <a:xfrm>
            <a:off x="1948362" y="694792"/>
            <a:ext cx="6112972" cy="435133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hu-HU" sz="1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20/2012. (VIII. 31.) EMMI rendelet a nevelési-oktatási intézmények működéséről és a köznevelési intézmények névhasználatáról</a:t>
            </a:r>
          </a:p>
          <a:p>
            <a:pPr marL="0" indent="0" algn="ctr">
              <a:buNone/>
            </a:pPr>
            <a:r>
              <a:rPr lang="hu-HU" sz="1200" b="1" dirty="0">
                <a:latin typeface="Arial" pitchFamily="34" charset="0"/>
                <a:cs typeface="Arial" pitchFamily="34" charset="0"/>
              </a:rPr>
              <a:t>4. A szervezeti és működési szabályzat</a:t>
            </a:r>
          </a:p>
          <a:p>
            <a:pPr marL="0" indent="0">
              <a:buNone/>
            </a:pPr>
            <a:endParaRPr lang="hu-HU" sz="10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4. §</a:t>
            </a:r>
            <a:r>
              <a:rPr lang="hu-H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marL="0" indent="0" algn="just">
              <a:buNone/>
            </a:pPr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(1) A nevelési-oktatási intézmény szervezeti és működési szabályzatában </a:t>
            </a:r>
            <a:r>
              <a:rPr lang="hu-H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(a továbbiakban: SZMSZ) </a:t>
            </a:r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kell meghatározni</a:t>
            </a:r>
            <a:endParaRPr lang="hu-HU" sz="1200" b="1" i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hu-HU" sz="1200" b="1" i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a)</a:t>
            </a:r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hu-HU" sz="12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működés rendjét</a:t>
            </a:r>
            <a:r>
              <a:rPr lang="hu-HU" sz="1200" dirty="0">
                <a:latin typeface="Arial" pitchFamily="34" charset="0"/>
                <a:cs typeface="Arial" pitchFamily="34" charset="0"/>
              </a:rPr>
              <a:t>, ezen belül a gyermekeknek, a tanulóknak, az alkalmazottaknak és a vezetőknek a nevelési-oktatási intézményben való benntartózkodásának rendjét,</a:t>
            </a:r>
          </a:p>
          <a:p>
            <a:pPr marL="0" indent="0" algn="just">
              <a:buNone/>
            </a:pPr>
            <a:r>
              <a:rPr lang="hu-HU" sz="1200" b="1" i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o)</a:t>
            </a:r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 annak meghatározását, hogy hol, milyen időpontban lehet tájékoztatást kérni a pedagógiai programról,</a:t>
            </a:r>
          </a:p>
          <a:p>
            <a:pPr marL="0" indent="0">
              <a:buNone/>
            </a:pPr>
            <a:endParaRPr lang="hu-HU" sz="12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(2) Az iskola, kollégium SZMSZ-e az (1) bekezdésben foglaltakon kívül</a:t>
            </a:r>
          </a:p>
          <a:p>
            <a:pPr marL="0" indent="0">
              <a:buNone/>
            </a:pPr>
            <a:r>
              <a:rPr lang="hu-HU" sz="1200" b="1" i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a)</a:t>
            </a:r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 az egyéb foglalkozások célját, szervezeti formáit, időkereteit,</a:t>
            </a:r>
          </a:p>
          <a:p>
            <a:pPr marL="0" indent="0">
              <a:buNone/>
            </a:pPr>
            <a:endParaRPr lang="hu-HU" sz="12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(5) Ha iskolaszék, óvodaszék, kollégiumi szék nem működik, az SZMSZ elfogadásakor az óvodai, iskolai, kollégiumi szülői szervezet, közösség véleményét kell beszerezni.</a:t>
            </a:r>
          </a:p>
          <a:p>
            <a:pPr marL="0" indent="0">
              <a:buNone/>
            </a:pPr>
            <a:endParaRPr lang="hu-HU" sz="10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hu-HU" sz="1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+ MELLÉKLETEK</a:t>
            </a:r>
            <a:endParaRPr lang="hu-HU" sz="1000" b="1" dirty="0">
              <a:latin typeface="Arial" pitchFamily="34" charset="0"/>
              <a:cs typeface="Arial" pitchFamily="34" charset="0"/>
            </a:endParaRPr>
          </a:p>
          <a:p>
            <a:pPr>
              <a:buAutoNum type="arabicPeriod"/>
            </a:pPr>
            <a:r>
              <a:rPr lang="hu-HU" sz="1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Alapító okirat</a:t>
            </a:r>
          </a:p>
          <a:p>
            <a:pPr>
              <a:buAutoNum type="arabicPeriod"/>
            </a:pPr>
            <a:r>
              <a:rPr lang="hu-HU" sz="1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Munkaköri leírásminták </a:t>
            </a:r>
          </a:p>
          <a:p>
            <a:pPr>
              <a:buAutoNum type="arabicPeriod"/>
            </a:pPr>
            <a:endParaRPr lang="hu-HU" sz="10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hu-HU" sz="1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680" y="5046130"/>
            <a:ext cx="1223319" cy="118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7958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artalom helye 13"/>
          <p:cNvSpPr>
            <a:spLocks noGrp="1"/>
          </p:cNvSpPr>
          <p:nvPr>
            <p:ph idx="1"/>
          </p:nvPr>
        </p:nvSpPr>
        <p:spPr>
          <a:xfrm>
            <a:off x="1807708" y="972185"/>
            <a:ext cx="6112972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1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20/2012. (VIII. 31.) EMMI rendelet a nevelési-oktatási intézmények működéséről és a köznevelési intézmények névhasználatáról</a:t>
            </a:r>
          </a:p>
          <a:p>
            <a:pPr marL="0" indent="0" algn="ctr">
              <a:buNone/>
            </a:pPr>
            <a:r>
              <a:rPr lang="hu-HU" sz="1200" b="1" dirty="0">
                <a:latin typeface="Arial" pitchFamily="34" charset="0"/>
                <a:cs typeface="Arial" pitchFamily="34" charset="0"/>
              </a:rPr>
              <a:t>5. A házirend</a:t>
            </a:r>
          </a:p>
          <a:p>
            <a:pPr marL="0" indent="0" algn="just">
              <a:buNone/>
            </a:pPr>
            <a:endParaRPr lang="hu-HU" sz="12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5. §</a:t>
            </a:r>
            <a:r>
              <a:rPr lang="hu-H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marL="0" indent="0" algn="just">
              <a:buNone/>
            </a:pPr>
            <a:endParaRPr lang="hu-HU" sz="12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hu-H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1) A nevelési-oktatási intézmény házirendjében kell szabályozni</a:t>
            </a:r>
          </a:p>
          <a:p>
            <a:pPr marL="0" indent="0" algn="just">
              <a:buNone/>
            </a:pPr>
            <a:r>
              <a:rPr lang="hu-HU" sz="1200" b="1" i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a)</a:t>
            </a:r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hu-HU" sz="12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gyermek, tanuló távolmaradásának, mulasztásának, késésének igazolására vonatkozó előírásokat,</a:t>
            </a:r>
          </a:p>
          <a:p>
            <a:pPr marL="0" indent="0" algn="just">
              <a:buNone/>
            </a:pPr>
            <a:endParaRPr lang="hu-HU" sz="12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(2) Az (1) bekezdésben foglaltakon túl az iskola és a kollégium házirendje állapítja meg</a:t>
            </a:r>
          </a:p>
          <a:p>
            <a:pPr marL="0" indent="0" algn="just">
              <a:buNone/>
            </a:pPr>
            <a:r>
              <a:rPr lang="hu-HU" sz="1200" b="1" i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b)</a:t>
            </a:r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 az iskolai, kollégiumi tanulói munkarendet,</a:t>
            </a:r>
          </a:p>
          <a:p>
            <a:pPr marL="0" indent="0" algn="just">
              <a:buNone/>
            </a:pPr>
            <a:r>
              <a:rPr lang="hu-HU" sz="1200" b="1" i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c)</a:t>
            </a:r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 a tanórai és egyéb foglalkozások, a kollégiumi foglalkozások rendjét,</a:t>
            </a:r>
          </a:p>
          <a:p>
            <a:pPr marL="0" indent="0" algn="just">
              <a:buNone/>
            </a:pPr>
            <a:r>
              <a:rPr lang="hu-HU" sz="1200" i="1" dirty="0">
                <a:latin typeface="Arial" pitchFamily="34" charset="0"/>
                <a:cs typeface="Arial" pitchFamily="34" charset="0"/>
              </a:rPr>
              <a:t>d)</a:t>
            </a:r>
            <a:r>
              <a:rPr lang="hu-HU" sz="1200" dirty="0">
                <a:latin typeface="Arial" pitchFamily="34" charset="0"/>
                <a:cs typeface="Arial" pitchFamily="34" charset="0"/>
              </a:rPr>
              <a:t> a tanulók tantárgyválasztásával, annak módosításával kapcsolatos eljárási kérdéseket,</a:t>
            </a:r>
          </a:p>
          <a:p>
            <a:pPr marL="0" indent="0">
              <a:buNone/>
            </a:pPr>
            <a:endParaRPr lang="hu-HU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hu-HU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hu-HU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hu-HU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680" y="5046130"/>
            <a:ext cx="1223319" cy="118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759508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artalom helye 13"/>
          <p:cNvSpPr>
            <a:spLocks noGrp="1"/>
          </p:cNvSpPr>
          <p:nvPr>
            <p:ph idx="1"/>
          </p:nvPr>
        </p:nvSpPr>
        <p:spPr>
          <a:xfrm>
            <a:off x="1600200" y="2115185"/>
            <a:ext cx="7132320" cy="2182495"/>
          </a:xfrm>
        </p:spPr>
        <p:txBody>
          <a:bodyPr/>
          <a:lstStyle/>
          <a:p>
            <a:pPr marL="0" indent="0" algn="ctr">
              <a:buNone/>
            </a:pPr>
            <a:endParaRPr lang="hu-HU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hu-HU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 KAP elveinek lehetséges megjelenítése az iskolák Házirendjében</a:t>
            </a:r>
            <a:endParaRPr lang="hu-HU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680" y="5046130"/>
            <a:ext cx="1223319" cy="118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215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>
          <a:xfrm>
            <a:off x="1698527" y="607602"/>
            <a:ext cx="6112971" cy="945514"/>
          </a:xfrm>
        </p:spPr>
        <p:txBody>
          <a:bodyPr>
            <a:normAutofit/>
          </a:bodyPr>
          <a:lstStyle/>
          <a:p>
            <a:pPr algn="ctr"/>
            <a:r>
              <a:rPr lang="hu-HU" sz="1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HÁZIREND</a:t>
            </a:r>
            <a:br>
              <a:rPr lang="hu-HU" sz="1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hu-HU" sz="1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200" b="1" dirty="0">
                <a:latin typeface="Arial" panose="020B0604020202020204" pitchFamily="34" charset="0"/>
                <a:cs typeface="Arial" panose="020B0604020202020204" pitchFamily="34" charset="0"/>
              </a:rPr>
              <a:t>20/2012. (VIII. 31.) EMMI rendelet </a:t>
            </a:r>
            <a:r>
              <a:rPr lang="hu-HU" sz="1200" b="1" dirty="0">
                <a:solidFill>
                  <a:srgbClr val="4747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§</a:t>
            </a:r>
            <a:endParaRPr lang="hu-HU" sz="1200" b="1" dirty="0"/>
          </a:p>
        </p:txBody>
      </p:sp>
      <p:sp>
        <p:nvSpPr>
          <p:cNvPr id="14" name="Tartalom helye 13"/>
          <p:cNvSpPr>
            <a:spLocks noGrp="1"/>
          </p:cNvSpPr>
          <p:nvPr>
            <p:ph idx="1"/>
          </p:nvPr>
        </p:nvSpPr>
        <p:spPr>
          <a:xfrm>
            <a:off x="2158055" y="2404745"/>
            <a:ext cx="5762625" cy="1948891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buAutoNum type="arabicParenBoth"/>
            </a:pPr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nevelési-oktatási intézmény házirendjében kell szabályozni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hu-HU" sz="1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gyermek, tanuló távolmaradásának, mulasztásának, késésének igazolására vonatkozó előírásokat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hu-HU" sz="1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975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Komplex Alapprogram </a:t>
            </a:r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a tanulók nevelés-oktatását </a:t>
            </a:r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egész nap biztosító program</a:t>
            </a:r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. Ennek tényét a mulasztások, késések igazolására vonatkozó előírásokban is figyelembe kell venni.</a:t>
            </a:r>
          </a:p>
          <a:p>
            <a:pPr marL="180975" indent="0" algn="just">
              <a:buNone/>
            </a:pPr>
            <a:endParaRPr lang="hu-HU" sz="12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680" y="5046130"/>
            <a:ext cx="1223319" cy="118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16264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>
          <a:xfrm>
            <a:off x="2121689" y="334647"/>
            <a:ext cx="6112971" cy="945514"/>
          </a:xfrm>
        </p:spPr>
        <p:txBody>
          <a:bodyPr>
            <a:normAutofit/>
          </a:bodyPr>
          <a:lstStyle/>
          <a:p>
            <a:pPr algn="ctr"/>
            <a:r>
              <a:rPr lang="hu-HU" sz="1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HÁZIREND</a:t>
            </a:r>
            <a:endParaRPr lang="hu-HU" sz="1600" b="1" dirty="0"/>
          </a:p>
        </p:txBody>
      </p:sp>
      <p:sp>
        <p:nvSpPr>
          <p:cNvPr id="14" name="Tartalom helye 13"/>
          <p:cNvSpPr>
            <a:spLocks noGrp="1"/>
          </p:cNvSpPr>
          <p:nvPr>
            <p:ph idx="1"/>
          </p:nvPr>
        </p:nvSpPr>
        <p:spPr>
          <a:xfrm>
            <a:off x="2064526" y="1449402"/>
            <a:ext cx="6112972" cy="435133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hu-HU" sz="1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6700" indent="-266700" algn="just"/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tanulók véleménynyilvánításának, a tanulók rendszeres tájékoztatásának rendjét és formái</a:t>
            </a:r>
          </a:p>
          <a:p>
            <a:pPr marL="0" indent="0" algn="just">
              <a:buNone/>
            </a:pPr>
            <a:endParaRPr lang="hu-HU" sz="1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6700" lvl="0" indent="0" algn="just">
              <a:buNone/>
            </a:pPr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Fontos, hogy </a:t>
            </a:r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a különböző fórumokon </a:t>
            </a:r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tanulók és a szülők átfogó képet kapjanak a Komplex Alapprogramról</a:t>
            </a:r>
          </a:p>
          <a:p>
            <a:pPr marL="266700" lvl="0" indent="0" algn="just">
              <a:buNone/>
            </a:pPr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A tájékoztatási folyamat 3 pillére:</a:t>
            </a:r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roadshow-k, </a:t>
            </a:r>
            <a:r>
              <a:rPr lang="hu-HU" sz="12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workshopok</a:t>
            </a:r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tájékoztató kiadványok</a:t>
            </a:r>
          </a:p>
          <a:p>
            <a:pPr marL="266700" lvl="0" indent="0" algn="just">
              <a:buNone/>
            </a:pPr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A szülői tájékoztatás kitüntetett céljai: </a:t>
            </a:r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Komplex Alapprogram módszertani kereteinek és az </a:t>
            </a:r>
            <a:r>
              <a:rPr lang="hu-HU" sz="12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Élménysuli</a:t>
            </a:r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elvárt eredményeinek bemutatása</a:t>
            </a:r>
          </a:p>
          <a:p>
            <a:pPr marL="266700" lvl="0" indent="0" algn="just">
              <a:buNone/>
            </a:pPr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szülők tájékoztatására a program iskolai bevezetésekor kerül sor</a:t>
            </a:r>
          </a:p>
          <a:p>
            <a:pPr marL="266700" lvl="0" indent="0" algn="just">
              <a:buNone/>
            </a:pPr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tanulók tájékoztatása </a:t>
            </a:r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élményszerű </a:t>
            </a:r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tapasztalatokat adó -</a:t>
            </a:r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2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workshopok</a:t>
            </a:r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alkalmával történik</a:t>
            </a:r>
          </a:p>
          <a:p>
            <a:pPr marL="266700" lvl="0" indent="0" algn="just">
              <a:buNone/>
            </a:pPr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A tanulói tájékoztatás a KAP fejlesztői és szakemberei, a partnerintézmények pedagógusai és az érintett szülői közösség bevonásával történik.</a:t>
            </a:r>
          </a:p>
          <a:p>
            <a:pPr marL="0" indent="0" algn="just">
              <a:buNone/>
            </a:pPr>
            <a:endParaRPr lang="hu-H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680" y="5046130"/>
            <a:ext cx="1223319" cy="118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955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>
          <a:xfrm>
            <a:off x="1807709" y="206081"/>
            <a:ext cx="6112971" cy="928689"/>
          </a:xfrm>
        </p:spPr>
        <p:txBody>
          <a:bodyPr>
            <a:normAutofit/>
          </a:bodyPr>
          <a:lstStyle/>
          <a:p>
            <a:pPr lvl="1" algn="ctr" rtl="0">
              <a:lnSpc>
                <a:spcPct val="90000"/>
              </a:lnSpc>
              <a:spcBef>
                <a:spcPct val="0"/>
              </a:spcBef>
            </a:pPr>
            <a:r>
              <a:rPr lang="hu-HU" sz="1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NÉHÁNY GONDOLAT A PROGRAMRÓL BEVEZETÉSKÉPPEN </a:t>
            </a:r>
          </a:p>
        </p:txBody>
      </p:sp>
      <p:sp>
        <p:nvSpPr>
          <p:cNvPr id="14" name="Tartalom helye 13"/>
          <p:cNvSpPr>
            <a:spLocks noGrp="1"/>
          </p:cNvSpPr>
          <p:nvPr>
            <p:ph idx="1"/>
          </p:nvPr>
        </p:nvSpPr>
        <p:spPr>
          <a:xfrm>
            <a:off x="1698525" y="1121173"/>
            <a:ext cx="6112972" cy="4718931"/>
          </a:xfrm>
        </p:spPr>
        <p:txBody>
          <a:bodyPr>
            <a:noAutofit/>
          </a:bodyPr>
          <a:lstStyle/>
          <a:p>
            <a:pPr marL="0" indent="0" algn="just">
              <a:buNone/>
              <a:defRPr/>
            </a:pPr>
            <a:endParaRPr lang="hu-HU" sz="16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hu-HU" sz="1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„A Komplex Alapprogram szerint működő iskolák a tanulók harmonikus, komplex személyiségfejlesztését helyezik a középpontba.”</a:t>
            </a:r>
          </a:p>
          <a:p>
            <a:pPr algn="just">
              <a:defRPr/>
            </a:pPr>
            <a:r>
              <a:rPr lang="hu-HU" sz="1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„A program sikerességének záloga a pedagógusok hajlandósága szervezeti-tanítási és módszertani kultúrájuk megújítására.”</a:t>
            </a:r>
          </a:p>
          <a:p>
            <a:pPr algn="just">
              <a:defRPr/>
            </a:pPr>
            <a:r>
              <a:rPr lang="hu-HU" sz="1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„A Komplex Alapprogram igazodik a köznevelési törvényben foglaltakhoz, valamint a Nemzeti alaptantervben foglalt műveltségterületekhez.” </a:t>
            </a:r>
          </a:p>
          <a:p>
            <a:pPr algn="just">
              <a:defRPr/>
            </a:pPr>
            <a:r>
              <a:rPr lang="hu-HU" sz="1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„A Komplex Alapprogramban a tanulók kötelező óraszámának a meghatározás tekintetében nem tér el a törvényben szabályozottaktól.” </a:t>
            </a:r>
          </a:p>
          <a:p>
            <a:pPr algn="just">
              <a:defRPr/>
            </a:pPr>
            <a:r>
              <a:rPr lang="hu-HU" sz="1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„A Komplex Alapprogram bevezetésével az osztályok, tanulócsoportok heti kötelező óraszámai nem változnak, hiszen a közismereti tantárgyak délelőtti idősávban tartandó tanóráinak száma változatlan marad, a délutáni idősávba kerülő alprogrami foglalkozások az eddigi tanulási foglalkozások idejére szerveződnek, a „Te órád” foglalkozásai pedig az eddigi szakkörök idősávjába kerülhetnek.”</a:t>
            </a:r>
          </a:p>
          <a:p>
            <a:pPr algn="just">
              <a:defRPr/>
            </a:pPr>
            <a:endParaRPr lang="hu-HU" sz="16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  <a:defRPr/>
            </a:pPr>
            <a:endParaRPr lang="hu-HU" sz="16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hu-HU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680" y="5046130"/>
            <a:ext cx="1223319" cy="118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16869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>
          <a:xfrm>
            <a:off x="1616721" y="348294"/>
            <a:ext cx="6112971" cy="945514"/>
          </a:xfrm>
        </p:spPr>
        <p:txBody>
          <a:bodyPr>
            <a:normAutofit/>
          </a:bodyPr>
          <a:lstStyle/>
          <a:p>
            <a:pPr algn="ctr"/>
            <a:r>
              <a:rPr lang="hu-HU" sz="1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HÁZIREND</a:t>
            </a:r>
            <a:endParaRPr lang="hu-HU" sz="1600" b="1" dirty="0"/>
          </a:p>
        </p:txBody>
      </p:sp>
      <p:sp>
        <p:nvSpPr>
          <p:cNvPr id="14" name="Tartalom helye 13"/>
          <p:cNvSpPr>
            <a:spLocks noGrp="1"/>
          </p:cNvSpPr>
          <p:nvPr>
            <p:ph idx="1"/>
          </p:nvPr>
        </p:nvSpPr>
        <p:spPr>
          <a:xfrm>
            <a:off x="1971481" y="2022608"/>
            <a:ext cx="6112972" cy="2576687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hu-HU" sz="1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gyermekek, tanulók jutalmazásának elveit és formái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elektronikus napló használata esetén a szülő részéről történő hozzáférés módja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hu-HU" sz="1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6700" lvl="0" indent="0" algn="just">
              <a:buNone/>
            </a:pPr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pedagógus </a:t>
            </a:r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a tanuló egyéni haladásáról </a:t>
            </a:r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rendszeres és folyamatos visszajelzést ad</a:t>
            </a:r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kiemelve a tanuló erősségeit </a:t>
            </a:r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(fejlesztő értékelés)</a:t>
            </a:r>
          </a:p>
          <a:p>
            <a:pPr marL="266700" lvl="0" indent="0" algn="just">
              <a:buNone/>
            </a:pPr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A fejlesztő értékelés végzésekor a pedagógus</a:t>
            </a:r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nem osztályoz</a:t>
            </a:r>
          </a:p>
          <a:p>
            <a:pPr marL="266700" lvl="0" indent="0" algn="just">
              <a:buNone/>
            </a:pPr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A szülő a </a:t>
            </a:r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szöveges értékelés </a:t>
            </a:r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alapján jobban megismeri gyermekének erősségeit, gyengeségeit</a:t>
            </a:r>
          </a:p>
          <a:p>
            <a:pPr marL="26670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hu-HU" sz="1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680" y="5046130"/>
            <a:ext cx="1223319" cy="118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78867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>
          <a:xfrm>
            <a:off x="1671313" y="471124"/>
            <a:ext cx="6112971" cy="945514"/>
          </a:xfrm>
        </p:spPr>
        <p:txBody>
          <a:bodyPr>
            <a:normAutofit/>
          </a:bodyPr>
          <a:lstStyle/>
          <a:p>
            <a:pPr algn="ctr"/>
            <a:r>
              <a:rPr lang="hu-HU" sz="1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HÁZIREND</a:t>
            </a:r>
            <a:endParaRPr lang="hu-HU" sz="1600" b="1" dirty="0"/>
          </a:p>
        </p:txBody>
      </p:sp>
      <p:sp>
        <p:nvSpPr>
          <p:cNvPr id="14" name="Tartalom helye 13"/>
          <p:cNvSpPr>
            <a:spLocks noGrp="1"/>
          </p:cNvSpPr>
          <p:nvPr>
            <p:ph idx="1"/>
          </p:nvPr>
        </p:nvSpPr>
        <p:spPr>
          <a:xfrm>
            <a:off x="1807708" y="1503993"/>
            <a:ext cx="6112972" cy="435133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hu-HU" sz="1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osztályozó vizsga tantárgyankénti, évfolyamonkénti követelményei a tanulmányok alatti vizsgák tervezett ideje, az osztályozó vizsgára jelentkezés módját és határideje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hu-HU" sz="1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6700" lvl="0" indent="0" algn="just">
              <a:buNone/>
            </a:pPr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osztályozóvizsgák tantárgyankénti, évfolyamonkénti követelményeit </a:t>
            </a:r>
            <a:r>
              <a:rPr lang="hu-H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iskola helyi tantervében (a kerettantervben) szereplő követelmények alapján a szakmai munkaközösségek, illetve </a:t>
            </a:r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szaktanárok állapítják meg a pedagógia programban foglaltakkal összhangban.</a:t>
            </a:r>
          </a:p>
          <a:p>
            <a:pPr marL="266700" lvl="0" indent="0" algn="just">
              <a:buNone/>
            </a:pPr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Tanulást támogató értékelés</a:t>
            </a:r>
          </a:p>
          <a:p>
            <a:pPr marL="266700" lvl="0" indent="0" algn="just">
              <a:buNone/>
            </a:pPr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Az osztályozóvizsgák követelményeinek meghatározása során </a:t>
            </a:r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cél</a:t>
            </a:r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tanuló egyéni fejlődésének támogatása</a:t>
            </a:r>
          </a:p>
          <a:p>
            <a:pPr marL="266700" lvl="0" indent="0" algn="just">
              <a:buNone/>
            </a:pPr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Értékeljük az eltérő tanulási folyamatot, </a:t>
            </a:r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az</a:t>
            </a:r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egyénre szabott célokat, </a:t>
            </a:r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kognitív képességek </a:t>
            </a:r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fejlődését </a:t>
            </a:r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és a szociális kompetenciák fejlődését.</a:t>
            </a:r>
          </a:p>
          <a:p>
            <a:pPr marL="26670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hu-HU" sz="1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680" y="5046130"/>
            <a:ext cx="1223319" cy="118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935753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>
          <a:xfrm>
            <a:off x="1807709" y="334647"/>
            <a:ext cx="6112971" cy="945514"/>
          </a:xfrm>
        </p:spPr>
        <p:txBody>
          <a:bodyPr>
            <a:normAutofit/>
          </a:bodyPr>
          <a:lstStyle/>
          <a:p>
            <a:pPr algn="ctr"/>
            <a:r>
              <a:rPr lang="hu-HU" sz="16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HÁZIREND</a:t>
            </a:r>
            <a:endParaRPr lang="hu-HU" sz="1600" b="1" dirty="0"/>
          </a:p>
        </p:txBody>
      </p:sp>
      <p:sp>
        <p:nvSpPr>
          <p:cNvPr id="14" name="Tartalom helye 13"/>
          <p:cNvSpPr>
            <a:spLocks noGrp="1"/>
          </p:cNvSpPr>
          <p:nvPr>
            <p:ph idx="1"/>
          </p:nvPr>
        </p:nvSpPr>
        <p:spPr>
          <a:xfrm>
            <a:off x="1982638" y="1422107"/>
            <a:ext cx="6112972" cy="435133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(2) Az (1) bekezdésben foglaltakon túl az iskola házirendje állapítja meg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hu-HU" sz="1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tanítási órák, foglalkozások közötti szünetek, valamint a főétkezésre biztosított hosszabb szünet időtartamát, a csengetési rendet,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iskolai tanulói munkarendet,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tanórai és egyéb foglalkozások rendjét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hu-HU" sz="1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6700" lvl="0" indent="0" algn="just">
              <a:buNone/>
            </a:pPr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A Komplex Alapprogram </a:t>
            </a:r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iskolában folyó munka rendjének</a:t>
            </a:r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időkeretének</a:t>
            </a:r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tekintetében nem tér el a törvényben szabályozottaktól</a:t>
            </a:r>
          </a:p>
          <a:p>
            <a:pPr marL="266700" lvl="0" indent="0" algn="just">
              <a:buNone/>
            </a:pPr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iskolai munkarend </a:t>
            </a:r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továbbra is </a:t>
            </a:r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két </a:t>
            </a:r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(markánsan elkülönülő) </a:t>
            </a:r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egységre bomlik: </a:t>
            </a:r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Délelőtti és délutáni időkeretben megvalósuló tanórákra</a:t>
            </a:r>
          </a:p>
          <a:p>
            <a:pPr marL="266700" lvl="0" indent="0" algn="just">
              <a:buNone/>
            </a:pPr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Délelőtti időkeretben megvalósuló tanórák:</a:t>
            </a:r>
          </a:p>
          <a:p>
            <a:pPr marL="438150" lvl="0" indent="-171450" algn="just">
              <a:buFont typeface="Wingdings" panose="05000000000000000000" pitchFamily="2" charset="2"/>
              <a:buChar char="§"/>
            </a:pPr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Ráhangolódó foglalkozások </a:t>
            </a:r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(a hét minden napján, de legalább 2-3 alkalommal, 25-45 percben)</a:t>
            </a:r>
          </a:p>
          <a:p>
            <a:pPr marL="438150" lvl="0" indent="-171450" algn="just">
              <a:buFont typeface="Wingdings" panose="05000000000000000000" pitchFamily="2" charset="2"/>
              <a:buChar char="§"/>
            </a:pPr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Közismereti tantárgyak tanítása</a:t>
            </a:r>
          </a:p>
          <a:p>
            <a:pPr marL="266700" lvl="0" indent="0" algn="just">
              <a:buNone/>
            </a:pPr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Délutáni foglalkozások:</a:t>
            </a:r>
          </a:p>
          <a:p>
            <a:pPr marL="438150" indent="-171450" algn="just">
              <a:buFont typeface="Wingdings" panose="05000000000000000000" pitchFamily="2" charset="2"/>
              <a:buChar char="§"/>
            </a:pPr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alprogramok koncepciója szerint szervezett foglalkozások</a:t>
            </a:r>
          </a:p>
          <a:p>
            <a:pPr marL="438150" indent="-171450" algn="just">
              <a:buFont typeface="Wingdings" panose="05000000000000000000" pitchFamily="2" charset="2"/>
              <a:buChar char="§"/>
            </a:pPr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„Te órád” </a:t>
            </a:r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(heti 1 – 3 órában)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hu-HU" sz="1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hu-HU" sz="1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680" y="5046130"/>
            <a:ext cx="1223319" cy="118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97677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>
          <a:xfrm>
            <a:off x="1480163" y="334647"/>
            <a:ext cx="6112971" cy="945514"/>
          </a:xfrm>
        </p:spPr>
        <p:txBody>
          <a:bodyPr>
            <a:normAutofit/>
          </a:bodyPr>
          <a:lstStyle/>
          <a:p>
            <a:pPr algn="ctr"/>
            <a:r>
              <a:rPr lang="hu-HU" sz="1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HÁZIREND</a:t>
            </a:r>
            <a:endParaRPr lang="hu-HU" sz="1600" b="1" dirty="0"/>
          </a:p>
        </p:txBody>
      </p:sp>
      <p:sp>
        <p:nvSpPr>
          <p:cNvPr id="14" name="Tartalom helye 13"/>
          <p:cNvSpPr>
            <a:spLocks noGrp="1"/>
          </p:cNvSpPr>
          <p:nvPr>
            <p:ph idx="1"/>
          </p:nvPr>
        </p:nvSpPr>
        <p:spPr>
          <a:xfrm>
            <a:off x="2282889" y="1503993"/>
            <a:ext cx="6112972" cy="4351338"/>
          </a:xfrm>
        </p:spPr>
        <p:txBody>
          <a:bodyPr>
            <a:normAutofit/>
          </a:bodyPr>
          <a:lstStyle/>
          <a:p>
            <a:pPr lvl="0" algn="just">
              <a:lnSpc>
                <a:spcPct val="100000"/>
              </a:lnSpc>
              <a:spcBef>
                <a:spcPts val="0"/>
              </a:spcBef>
            </a:pPr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Napirend egy virtuális 4. osztályban: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</a:pPr>
            <a:endParaRPr lang="hu-HU" sz="1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hu-HU" sz="1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hu-HU" sz="1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680" y="5046130"/>
            <a:ext cx="1223319" cy="1181675"/>
          </a:xfrm>
          <a:prstGeom prst="rect">
            <a:avLst/>
          </a:prstGeom>
        </p:spPr>
      </p:pic>
      <p:graphicFrame>
        <p:nvGraphicFramePr>
          <p:cNvPr id="2" name="Tábláza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209819"/>
              </p:ext>
            </p:extLst>
          </p:nvPr>
        </p:nvGraphicFramePr>
        <p:xfrm>
          <a:off x="2343434" y="2080967"/>
          <a:ext cx="4791075" cy="35560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434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76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4839">
                <a:tc>
                  <a:txBody>
                    <a:bodyPr/>
                    <a:lstStyle/>
                    <a:p>
                      <a:pPr marL="0" algn="ctr">
                        <a:lnSpc>
                          <a:spcPts val="2025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Idő:</a:t>
                      </a:r>
                      <a:endParaRPr lang="hu-H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3513" marR="43513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ts val="2025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Tevékenység:</a:t>
                      </a:r>
                      <a:endParaRPr lang="hu-H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3513" marR="43513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9922">
                <a:tc>
                  <a:txBody>
                    <a:bodyPr/>
                    <a:lstStyle/>
                    <a:p>
                      <a:pPr marL="0" algn="just">
                        <a:lnSpc>
                          <a:spcPts val="2025"/>
                        </a:lnSpc>
                        <a:spcAft>
                          <a:spcPts val="0"/>
                        </a:spcAft>
                      </a:pPr>
                      <a:r>
                        <a:rPr lang="hu-HU" sz="12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8.00 – 8.25</a:t>
                      </a:r>
                      <a:endParaRPr lang="hu-HU" sz="12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3513" marR="43513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just">
                        <a:lnSpc>
                          <a:spcPts val="2025"/>
                        </a:lnSpc>
                        <a:spcAft>
                          <a:spcPts val="0"/>
                        </a:spcAft>
                      </a:pPr>
                      <a:r>
                        <a:rPr lang="hu-HU" sz="12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Ráhangolódás</a:t>
                      </a:r>
                      <a:endParaRPr lang="hu-HU" sz="12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3513" marR="43513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9922">
                <a:tc>
                  <a:txBody>
                    <a:bodyPr/>
                    <a:lstStyle/>
                    <a:p>
                      <a:pPr marL="0" algn="just">
                        <a:lnSpc>
                          <a:spcPts val="2025"/>
                        </a:lnSpc>
                        <a:spcAft>
                          <a:spcPts val="0"/>
                        </a:spcAft>
                      </a:pPr>
                      <a:r>
                        <a:rPr lang="hu-HU" sz="1200" b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8.25 – 8.45</a:t>
                      </a:r>
                      <a:endParaRPr lang="hu-HU" sz="1200" b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3513" marR="43513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just">
                        <a:lnSpc>
                          <a:spcPts val="2025"/>
                        </a:lnSpc>
                        <a:spcAft>
                          <a:spcPts val="0"/>
                        </a:spcAft>
                      </a:pPr>
                      <a:r>
                        <a:rPr lang="hu-HU" sz="12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Tízórai szünet</a:t>
                      </a:r>
                      <a:endParaRPr lang="hu-HU" sz="12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3513" marR="43513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9922">
                <a:tc>
                  <a:txBody>
                    <a:bodyPr/>
                    <a:lstStyle/>
                    <a:p>
                      <a:pPr marL="0" algn="just">
                        <a:lnSpc>
                          <a:spcPts val="2025"/>
                        </a:lnSpc>
                        <a:spcAft>
                          <a:spcPts val="0"/>
                        </a:spcAft>
                      </a:pPr>
                      <a:r>
                        <a:rPr lang="hu-HU" sz="12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9.00 – 9.45</a:t>
                      </a:r>
                      <a:endParaRPr lang="hu-HU" sz="12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3513" marR="43513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just">
                        <a:lnSpc>
                          <a:spcPts val="2025"/>
                        </a:lnSpc>
                        <a:spcAft>
                          <a:spcPts val="0"/>
                        </a:spcAft>
                      </a:pPr>
                      <a:r>
                        <a:rPr lang="hu-HU" sz="12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Közismereti óra</a:t>
                      </a:r>
                      <a:endParaRPr lang="hu-HU" sz="12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3513" marR="43513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9922">
                <a:tc>
                  <a:txBody>
                    <a:bodyPr/>
                    <a:lstStyle/>
                    <a:p>
                      <a:pPr marL="0" algn="just">
                        <a:lnSpc>
                          <a:spcPts val="2025"/>
                        </a:lnSpc>
                        <a:spcAft>
                          <a:spcPts val="0"/>
                        </a:spcAft>
                      </a:pPr>
                      <a:r>
                        <a:rPr lang="hu-HU" sz="12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9.45 – 10.00</a:t>
                      </a:r>
                      <a:endParaRPr lang="hu-HU" sz="12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3513" marR="43513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just">
                        <a:lnSpc>
                          <a:spcPts val="2025"/>
                        </a:lnSpc>
                        <a:spcAft>
                          <a:spcPts val="0"/>
                        </a:spcAft>
                      </a:pPr>
                      <a:r>
                        <a:rPr lang="hu-HU" sz="12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Játék, mozgás, levegőzés</a:t>
                      </a:r>
                      <a:endParaRPr lang="hu-HU" sz="12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3513" marR="43513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9922">
                <a:tc>
                  <a:txBody>
                    <a:bodyPr/>
                    <a:lstStyle/>
                    <a:p>
                      <a:pPr marL="0" algn="just">
                        <a:lnSpc>
                          <a:spcPts val="2025"/>
                        </a:lnSpc>
                        <a:spcAft>
                          <a:spcPts val="0"/>
                        </a:spcAft>
                      </a:pPr>
                      <a:r>
                        <a:rPr lang="hu-HU" sz="1200" b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10.00 – 10.45</a:t>
                      </a:r>
                      <a:endParaRPr lang="hu-HU" sz="1200" b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3513" marR="43513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just">
                        <a:lnSpc>
                          <a:spcPts val="2025"/>
                        </a:lnSpc>
                        <a:spcAft>
                          <a:spcPts val="0"/>
                        </a:spcAft>
                      </a:pPr>
                      <a:r>
                        <a:rPr lang="hu-HU" sz="12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Közismereti óra</a:t>
                      </a:r>
                      <a:endParaRPr lang="hu-HU" sz="12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3513" marR="43513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9922">
                <a:tc>
                  <a:txBody>
                    <a:bodyPr/>
                    <a:lstStyle/>
                    <a:p>
                      <a:pPr marL="0" algn="just">
                        <a:lnSpc>
                          <a:spcPts val="2025"/>
                        </a:lnSpc>
                        <a:spcAft>
                          <a:spcPts val="0"/>
                        </a:spcAft>
                      </a:pPr>
                      <a:r>
                        <a:rPr lang="hu-HU" sz="1200" b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11.00 – 11.45</a:t>
                      </a:r>
                      <a:endParaRPr lang="hu-HU" sz="1200" b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3513" marR="43513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just">
                        <a:lnSpc>
                          <a:spcPts val="2025"/>
                        </a:lnSpc>
                        <a:spcAft>
                          <a:spcPts val="0"/>
                        </a:spcAft>
                      </a:pPr>
                      <a:r>
                        <a:rPr lang="hu-HU" sz="12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Közismereti óra</a:t>
                      </a:r>
                      <a:endParaRPr lang="hu-HU" sz="12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3513" marR="43513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9922">
                <a:tc>
                  <a:txBody>
                    <a:bodyPr/>
                    <a:lstStyle/>
                    <a:p>
                      <a:pPr marL="0" algn="just">
                        <a:lnSpc>
                          <a:spcPts val="2025"/>
                        </a:lnSpc>
                        <a:spcAft>
                          <a:spcPts val="0"/>
                        </a:spcAft>
                      </a:pPr>
                      <a:r>
                        <a:rPr lang="hu-HU" sz="1200" b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12.00 – 12.45</a:t>
                      </a:r>
                      <a:endParaRPr lang="hu-HU" sz="1200" b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3513" marR="43513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just">
                        <a:lnSpc>
                          <a:spcPts val="2025"/>
                        </a:lnSpc>
                        <a:spcAft>
                          <a:spcPts val="0"/>
                        </a:spcAft>
                      </a:pPr>
                      <a:r>
                        <a:rPr lang="hu-HU" sz="12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Közismereti óra</a:t>
                      </a:r>
                      <a:endParaRPr lang="hu-HU" sz="12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3513" marR="43513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9922">
                <a:tc>
                  <a:txBody>
                    <a:bodyPr/>
                    <a:lstStyle/>
                    <a:p>
                      <a:pPr marL="0" algn="just">
                        <a:lnSpc>
                          <a:spcPts val="2025"/>
                        </a:lnSpc>
                        <a:spcAft>
                          <a:spcPts val="0"/>
                        </a:spcAft>
                      </a:pPr>
                      <a:r>
                        <a:rPr lang="hu-HU" sz="1200" b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12.45 – 13.30</a:t>
                      </a:r>
                      <a:endParaRPr lang="hu-HU" sz="1200" b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3513" marR="43513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just">
                        <a:lnSpc>
                          <a:spcPts val="2025"/>
                        </a:lnSpc>
                        <a:spcAft>
                          <a:spcPts val="0"/>
                        </a:spcAft>
                      </a:pPr>
                      <a:r>
                        <a:rPr lang="hu-HU" sz="12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Ebéd</a:t>
                      </a:r>
                      <a:endParaRPr lang="hu-HU" sz="12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3513" marR="43513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9922">
                <a:tc>
                  <a:txBody>
                    <a:bodyPr/>
                    <a:lstStyle/>
                    <a:p>
                      <a:pPr marL="0" algn="just">
                        <a:lnSpc>
                          <a:spcPts val="2025"/>
                        </a:lnSpc>
                        <a:spcAft>
                          <a:spcPts val="0"/>
                        </a:spcAft>
                      </a:pPr>
                      <a:r>
                        <a:rPr lang="hu-HU" sz="1200" b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13.30 – 14.30</a:t>
                      </a:r>
                      <a:endParaRPr lang="hu-HU" sz="1200" b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3513" marR="43513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just">
                        <a:lnSpc>
                          <a:spcPts val="2025"/>
                        </a:lnSpc>
                        <a:spcAft>
                          <a:spcPts val="0"/>
                        </a:spcAft>
                      </a:pPr>
                      <a:r>
                        <a:rPr lang="hu-HU" sz="12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Játék, strukturálatlan szabadidő</a:t>
                      </a:r>
                      <a:endParaRPr lang="hu-HU" sz="12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3513" marR="43513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9922">
                <a:tc>
                  <a:txBody>
                    <a:bodyPr/>
                    <a:lstStyle/>
                    <a:p>
                      <a:pPr marL="0" algn="just">
                        <a:lnSpc>
                          <a:spcPts val="2025"/>
                        </a:lnSpc>
                        <a:spcAft>
                          <a:spcPts val="0"/>
                        </a:spcAft>
                      </a:pPr>
                      <a:r>
                        <a:rPr lang="hu-HU" sz="1200" b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14.30 – 15.15</a:t>
                      </a:r>
                      <a:endParaRPr lang="hu-HU" sz="1200" b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3513" marR="43513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just">
                        <a:lnSpc>
                          <a:spcPts val="2025"/>
                        </a:lnSpc>
                        <a:spcAft>
                          <a:spcPts val="0"/>
                        </a:spcAft>
                      </a:pPr>
                      <a:r>
                        <a:rPr lang="hu-HU" sz="12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Alprogram szerint szervezett óra</a:t>
                      </a:r>
                      <a:endParaRPr lang="hu-HU" sz="12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3513" marR="43513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9922">
                <a:tc>
                  <a:txBody>
                    <a:bodyPr/>
                    <a:lstStyle/>
                    <a:p>
                      <a:pPr marL="0" algn="just">
                        <a:lnSpc>
                          <a:spcPts val="2025"/>
                        </a:lnSpc>
                        <a:spcAft>
                          <a:spcPts val="0"/>
                        </a:spcAft>
                      </a:pPr>
                      <a:r>
                        <a:rPr lang="hu-HU" sz="1200" b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15.15 – 15.40</a:t>
                      </a:r>
                      <a:endParaRPr lang="hu-HU" sz="1200" b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3513" marR="43513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just">
                        <a:lnSpc>
                          <a:spcPts val="2025"/>
                        </a:lnSpc>
                        <a:spcAft>
                          <a:spcPts val="0"/>
                        </a:spcAft>
                      </a:pPr>
                      <a:r>
                        <a:rPr lang="hu-HU" sz="12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Uzsonna</a:t>
                      </a:r>
                      <a:endParaRPr lang="hu-HU" sz="12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3513" marR="43513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9922">
                <a:tc>
                  <a:txBody>
                    <a:bodyPr/>
                    <a:lstStyle/>
                    <a:p>
                      <a:pPr marL="0" algn="just">
                        <a:lnSpc>
                          <a:spcPts val="2025"/>
                        </a:lnSpc>
                        <a:spcAft>
                          <a:spcPts val="0"/>
                        </a:spcAft>
                      </a:pPr>
                      <a:r>
                        <a:rPr lang="hu-HU" sz="1200" b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15.40 – 16.25</a:t>
                      </a:r>
                      <a:endParaRPr lang="hu-HU" sz="1200" b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3513" marR="43513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just">
                        <a:lnSpc>
                          <a:spcPts val="2025"/>
                        </a:lnSpc>
                        <a:spcAft>
                          <a:spcPts val="0"/>
                        </a:spcAft>
                      </a:pPr>
                      <a:r>
                        <a:rPr lang="hu-HU" sz="12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„Te órád”</a:t>
                      </a:r>
                      <a:endParaRPr lang="hu-HU" sz="12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3513" marR="43513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9922">
                <a:tc>
                  <a:txBody>
                    <a:bodyPr/>
                    <a:lstStyle/>
                    <a:p>
                      <a:pPr marL="0" algn="just">
                        <a:lnSpc>
                          <a:spcPts val="2025"/>
                        </a:lnSpc>
                        <a:spcAft>
                          <a:spcPts val="0"/>
                        </a:spcAft>
                      </a:pPr>
                      <a:r>
                        <a:rPr lang="hu-HU" sz="1200" b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16.25 – 17.00</a:t>
                      </a:r>
                      <a:endParaRPr lang="hu-HU" sz="1200" b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3513" marR="43513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just">
                        <a:lnSpc>
                          <a:spcPts val="2025"/>
                        </a:lnSpc>
                        <a:spcAft>
                          <a:spcPts val="0"/>
                        </a:spcAft>
                      </a:pPr>
                      <a:r>
                        <a:rPr lang="hu-HU" sz="12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Játék, strukturálatlan szabadidő, ügyelet</a:t>
                      </a:r>
                      <a:endParaRPr lang="hu-HU" sz="12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3513" marR="43513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451509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>
          <a:xfrm>
            <a:off x="1807709" y="348295"/>
            <a:ext cx="6112971" cy="945514"/>
          </a:xfrm>
        </p:spPr>
        <p:txBody>
          <a:bodyPr>
            <a:normAutofit/>
          </a:bodyPr>
          <a:lstStyle/>
          <a:p>
            <a:pPr algn="ctr"/>
            <a:r>
              <a:rPr lang="hu-HU" sz="1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HÁZIREND</a:t>
            </a:r>
            <a:endParaRPr lang="hu-HU" sz="1600" b="1" dirty="0"/>
          </a:p>
        </p:txBody>
      </p:sp>
      <p:sp>
        <p:nvSpPr>
          <p:cNvPr id="14" name="Tartalom helye 13"/>
          <p:cNvSpPr>
            <a:spLocks noGrp="1"/>
          </p:cNvSpPr>
          <p:nvPr>
            <p:ph idx="1"/>
          </p:nvPr>
        </p:nvSpPr>
        <p:spPr>
          <a:xfrm>
            <a:off x="1986605" y="1940721"/>
            <a:ext cx="5934075" cy="2972473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hu-HU" sz="1200" b="1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tanulók tantárgyválasztásával, annak módosításával kapcsolatos eljárási kérdések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hu-HU" sz="1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6700" lvl="0" indent="0" algn="just">
              <a:buNone/>
            </a:pPr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A tantárgyválasztással és fakultációval kapcsolatos lehetőségek és eljárási kérdések a pedagógiai programban foglaltakkal összhangban kerülnek megállapításra.</a:t>
            </a:r>
          </a:p>
          <a:p>
            <a:pPr marL="266700" lvl="0" indent="0" algn="just">
              <a:buNone/>
            </a:pPr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z intézmény a Komplex Alapprogram által meghatározott </a:t>
            </a:r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Testmozgásalapú-, Digitálisalapú- Életgyakorlat-alapú-, Logikaalapú-, Művészetalapú alprogramnak megfelelő foglalkozásokat délután szervezi </a:t>
            </a:r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a foglalkozások tervezett írásos rendje szerint. </a:t>
            </a:r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foglalkozásokra </a:t>
            </a:r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egy évfolyamon belül</a:t>
            </a:r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minden hónap első napjáig </a:t>
            </a:r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lehet jelentkezni a foglalkozást vezető pedagógusoknál.</a:t>
            </a:r>
          </a:p>
          <a:p>
            <a:pPr marL="266700" lvl="0" indent="0" algn="just">
              <a:buNone/>
            </a:pPr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Heti 1-3 órában biztosított a diákok számára a  </a:t>
            </a:r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„Te órád” foglalkozás </a:t>
            </a:r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fakultatív módon, </a:t>
            </a:r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egyéni elhatározás alapján </a:t>
            </a:r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(természettudomány, idegen nyelv, művészet, sport, olvasókör, beszélgető-óra, stb.)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hu-HU" sz="1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hu-HU" sz="1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hu-HU" sz="1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680" y="5046130"/>
            <a:ext cx="1223319" cy="118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31155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 txBox="1">
            <a:spLocks/>
          </p:cNvSpPr>
          <p:nvPr/>
        </p:nvSpPr>
        <p:spPr>
          <a:xfrm>
            <a:off x="-718012" y="115744"/>
            <a:ext cx="78867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hu-HU" sz="48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139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>
          <a:xfrm>
            <a:off x="1402081" y="456566"/>
            <a:ext cx="7130258" cy="1325563"/>
          </a:xfrm>
        </p:spPr>
        <p:txBody>
          <a:bodyPr>
            <a:normAutofit/>
          </a:bodyPr>
          <a:lstStyle/>
          <a:p>
            <a:pPr lvl="1" algn="ctr" rtl="0">
              <a:lnSpc>
                <a:spcPct val="90000"/>
              </a:lnSpc>
              <a:spcBef>
                <a:spcPct val="0"/>
              </a:spcBef>
            </a:pPr>
            <a:r>
              <a:rPr lang="hu-HU" sz="1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1. AZ ISKOLAI ALAPDOKUMENTUMOK MÓDOSÍTÁSÁNAK JOGSZABÁLYI ALAPJAI</a:t>
            </a:r>
            <a:br>
              <a:rPr lang="hu-HU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hu-HU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artalom helye 13"/>
          <p:cNvSpPr>
            <a:spLocks noGrp="1"/>
          </p:cNvSpPr>
          <p:nvPr>
            <p:ph idx="1"/>
          </p:nvPr>
        </p:nvSpPr>
        <p:spPr>
          <a:xfrm>
            <a:off x="1975348" y="1285629"/>
            <a:ext cx="6112972" cy="4351338"/>
          </a:xfrm>
        </p:spPr>
        <p:txBody>
          <a:bodyPr/>
          <a:lstStyle/>
          <a:p>
            <a:pPr marL="457200" lvl="1" indent="0" algn="just">
              <a:buNone/>
            </a:pPr>
            <a:endParaRPr lang="hu-HU" dirty="0">
              <a:latin typeface="Arial" pitchFamily="34" charset="0"/>
              <a:cs typeface="Arial" pitchFamily="34" charset="0"/>
            </a:endParaRPr>
          </a:p>
          <a:p>
            <a:pPr marL="457200" lvl="1" indent="0" algn="just">
              <a:buNone/>
            </a:pPr>
            <a:endParaRPr lang="hu-HU" dirty="0">
              <a:latin typeface="Arial" pitchFamily="34" charset="0"/>
              <a:cs typeface="Arial" pitchFamily="34" charset="0"/>
            </a:endParaRPr>
          </a:p>
          <a:p>
            <a:pPr marL="457200" lvl="1" indent="0" algn="just">
              <a:buNone/>
            </a:pPr>
            <a:r>
              <a:rPr lang="hu-HU" sz="1600" dirty="0">
                <a:latin typeface="Arial" pitchFamily="34" charset="0"/>
                <a:cs typeface="Arial" pitchFamily="34" charset="0"/>
              </a:rPr>
              <a:t>● </a:t>
            </a:r>
            <a:r>
              <a:rPr lang="hu-HU" sz="16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2011. évi CXC. törvény </a:t>
            </a:r>
            <a:r>
              <a:rPr lang="hu-HU" sz="1600" dirty="0">
                <a:latin typeface="Arial" pitchFamily="34" charset="0"/>
                <a:cs typeface="Arial" pitchFamily="34" charset="0"/>
              </a:rPr>
              <a:t>a nemzeti köznevelésről</a:t>
            </a:r>
          </a:p>
          <a:p>
            <a:pPr marL="457200" lvl="1" indent="0" algn="just">
              <a:buNone/>
            </a:pPr>
            <a:endParaRPr lang="hu-HU" sz="1600" dirty="0">
              <a:latin typeface="Arial" pitchFamily="34" charset="0"/>
              <a:cs typeface="Arial" pitchFamily="34" charset="0"/>
            </a:endParaRPr>
          </a:p>
          <a:p>
            <a:pPr marL="457200" lvl="1" indent="0" algn="just">
              <a:buNone/>
            </a:pPr>
            <a:r>
              <a:rPr lang="hu-HU" sz="1600" dirty="0">
                <a:latin typeface="Arial" pitchFamily="34" charset="0"/>
                <a:cs typeface="Arial" pitchFamily="34" charset="0"/>
              </a:rPr>
              <a:t>● </a:t>
            </a:r>
            <a:r>
              <a:rPr lang="hu-HU" sz="16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20/2012. (VIII. 31.) EMMI rendelet </a:t>
            </a:r>
            <a:r>
              <a:rPr lang="hu-HU" sz="1600" dirty="0">
                <a:latin typeface="Arial" pitchFamily="34" charset="0"/>
                <a:cs typeface="Arial" pitchFamily="34" charset="0"/>
              </a:rPr>
              <a:t>a nevelési-oktatási intézmények működéséről és a köznevelési intézmények névhasználatáról</a:t>
            </a:r>
          </a:p>
          <a:p>
            <a:pPr marL="457200" lvl="1" indent="0" algn="just">
              <a:buNone/>
            </a:pPr>
            <a:endParaRPr lang="hu-HU" sz="1600" dirty="0">
              <a:latin typeface="Arial" pitchFamily="34" charset="0"/>
              <a:cs typeface="Arial" pitchFamily="34" charset="0"/>
            </a:endParaRPr>
          </a:p>
          <a:p>
            <a:pPr marL="457200" lvl="1" indent="0" algn="just">
              <a:buNone/>
            </a:pPr>
            <a:r>
              <a:rPr lang="hu-HU" sz="1600" dirty="0">
                <a:latin typeface="Arial" pitchFamily="34" charset="0"/>
                <a:cs typeface="Arial" pitchFamily="34" charset="0"/>
              </a:rPr>
              <a:t>● </a:t>
            </a:r>
            <a:r>
              <a:rPr lang="hu-HU" sz="16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326/2013. (VIII. 30.) Korm. rendelet </a:t>
            </a:r>
            <a:r>
              <a:rPr lang="hu-HU" sz="1600" dirty="0">
                <a:latin typeface="Arial" pitchFamily="34" charset="0"/>
                <a:cs typeface="Arial" pitchFamily="34" charset="0"/>
              </a:rPr>
              <a:t>a pedagógusok előmeneteli rendszeréről és a közalkalmazottak jogállásáról szóló 1992. évi XXXIII. törvény köznevelési intézményekben történő végrehajtásáról</a:t>
            </a:r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680" y="5046130"/>
            <a:ext cx="1223319" cy="118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0102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>
          <a:xfrm>
            <a:off x="1807709" y="0"/>
            <a:ext cx="6112971" cy="736931"/>
          </a:xfrm>
        </p:spPr>
        <p:txBody>
          <a:bodyPr>
            <a:normAutofit/>
          </a:bodyPr>
          <a:lstStyle/>
          <a:p>
            <a:pPr algn="ctr"/>
            <a:r>
              <a:rPr lang="hu-HU" sz="1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2. A PEDAGÓGIAI PROGRAM</a:t>
            </a:r>
            <a:endParaRPr lang="hu-HU" sz="1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artalom helye 13"/>
          <p:cNvSpPr>
            <a:spLocks noGrp="1"/>
          </p:cNvSpPr>
          <p:nvPr>
            <p:ph idx="1"/>
          </p:nvPr>
        </p:nvSpPr>
        <p:spPr>
          <a:xfrm>
            <a:off x="1807708" y="585035"/>
            <a:ext cx="6112972" cy="468344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hu-HU" sz="1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2011. évi CXC. törvény a nemzeti köznevelésről</a:t>
            </a:r>
          </a:p>
          <a:p>
            <a:pPr marL="0" indent="0" algn="ctr">
              <a:buNone/>
            </a:pPr>
            <a:r>
              <a:rPr lang="hu-HU" sz="1200" b="1" dirty="0">
                <a:latin typeface="Arial" pitchFamily="34" charset="0"/>
                <a:cs typeface="Arial" pitchFamily="34" charset="0"/>
              </a:rPr>
              <a:t>21. A pedagógiai program</a:t>
            </a:r>
          </a:p>
          <a:p>
            <a:pPr algn="just"/>
            <a:r>
              <a:rPr lang="hu-HU" sz="1200" b="1" dirty="0">
                <a:latin typeface="Arial" pitchFamily="34" charset="0"/>
                <a:cs typeface="Arial" pitchFamily="34" charset="0"/>
              </a:rPr>
              <a:t>26. §</a:t>
            </a:r>
            <a:r>
              <a:rPr lang="hu-HU" sz="12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marL="0" indent="0" algn="just">
              <a:buNone/>
            </a:pPr>
            <a:r>
              <a:rPr lang="hu-HU" sz="1200" dirty="0">
                <a:latin typeface="Arial" pitchFamily="34" charset="0"/>
                <a:cs typeface="Arial" pitchFamily="34" charset="0"/>
              </a:rPr>
              <a:t>(1) </a:t>
            </a:r>
            <a:r>
              <a:rPr lang="hu-HU" sz="1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 nevelő és oktató munka </a:t>
            </a:r>
            <a:r>
              <a:rPr lang="hu-HU" sz="1200" b="1" dirty="0">
                <a:latin typeface="Arial" pitchFamily="34" charset="0"/>
                <a:cs typeface="Arial" pitchFamily="34" charset="0"/>
              </a:rPr>
              <a:t>az óvodában, </a:t>
            </a:r>
            <a:r>
              <a:rPr lang="hu-HU" sz="1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az iskolában</a:t>
            </a:r>
            <a:r>
              <a:rPr lang="hu-HU" sz="1200" b="1" dirty="0">
                <a:latin typeface="Arial" pitchFamily="34" charset="0"/>
                <a:cs typeface="Arial" pitchFamily="34" charset="0"/>
              </a:rPr>
              <a:t>, </a:t>
            </a:r>
            <a:r>
              <a:rPr lang="hu-HU" sz="1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hu-HU" sz="1200" b="1" dirty="0">
                <a:latin typeface="Arial" pitchFamily="34" charset="0"/>
                <a:cs typeface="Arial" pitchFamily="34" charset="0"/>
              </a:rPr>
              <a:t>kollégiumban </a:t>
            </a:r>
            <a:r>
              <a:rPr lang="hu-HU" sz="1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pedagógiai program szerint folyik</a:t>
            </a:r>
            <a:r>
              <a:rPr lang="hu-HU" sz="1200" dirty="0">
                <a:latin typeface="Arial" pitchFamily="34" charset="0"/>
                <a:cs typeface="Arial" pitchFamily="34" charset="0"/>
              </a:rPr>
              <a:t>. </a:t>
            </a:r>
            <a:r>
              <a:rPr lang="hu-HU" sz="1200" b="1" dirty="0">
                <a:latin typeface="Arial" pitchFamily="34" charset="0"/>
                <a:cs typeface="Arial" pitchFamily="34" charset="0"/>
              </a:rPr>
              <a:t>A pedagógiai programot</a:t>
            </a:r>
            <a:r>
              <a:rPr lang="hu-HU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hu-HU" sz="1200" b="1" dirty="0">
                <a:latin typeface="Arial" pitchFamily="34" charset="0"/>
                <a:cs typeface="Arial" pitchFamily="34" charset="0"/>
              </a:rPr>
              <a:t>a nevelőtestület fogadja el és az intézményvezető hagyja jóvá.</a:t>
            </a:r>
            <a:r>
              <a:rPr lang="hu-HU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 pedagógiai program azon rendelkezéseinek érvénybelépéséhez, amelyekből a fenntartóra többletkötelezettség hárul, a fenntartó egyetértése szükséges</a:t>
            </a:r>
            <a:r>
              <a:rPr lang="hu-HU" sz="12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hu-HU" sz="1200" b="1" dirty="0">
                <a:latin typeface="Arial" pitchFamily="34" charset="0"/>
                <a:cs typeface="Arial" pitchFamily="34" charset="0"/>
              </a:rPr>
              <a:t>A pedagógiai programot nyilvánosságra kell hozni.</a:t>
            </a:r>
            <a:endParaRPr lang="hu-HU" sz="12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hu-HU" sz="12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(2)</a:t>
            </a:r>
            <a:r>
              <a:rPr lang="hu-HU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Az iskola pedagógiai programjának részeként</a:t>
            </a:r>
            <a:r>
              <a:rPr lang="hu-HU" sz="1200" dirty="0">
                <a:latin typeface="Arial" pitchFamily="34" charset="0"/>
                <a:cs typeface="Arial" pitchFamily="34" charset="0"/>
              </a:rPr>
              <a:t>, ha e törvény másként nem rendelkezik, </a:t>
            </a:r>
            <a:r>
              <a:rPr lang="hu-HU" sz="1200" b="1" dirty="0">
                <a:latin typeface="Arial" pitchFamily="34" charset="0"/>
                <a:cs typeface="Arial" pitchFamily="34" charset="0"/>
              </a:rPr>
              <a:t>a </a:t>
            </a:r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miniszter által kiadott kerettanterveket kiegészítve helyi tantervet készít</a:t>
            </a:r>
            <a:r>
              <a:rPr lang="hu-HU" sz="1200" b="1" dirty="0">
                <a:latin typeface="Arial" pitchFamily="34" charset="0"/>
                <a:cs typeface="Arial" pitchFamily="34" charset="0"/>
              </a:rPr>
              <a:t>. </a:t>
            </a:r>
            <a:r>
              <a:rPr lang="hu-HU" sz="1200" dirty="0">
                <a:latin typeface="Arial" pitchFamily="34" charset="0"/>
                <a:cs typeface="Arial" pitchFamily="34" charset="0"/>
              </a:rPr>
              <a:t>A helyi tanterv megnevezi az oktatásért felelős miniszter által kiadott kerettantervek közül választottat és </a:t>
            </a:r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rendelkezik a kerettantervben meghatározott, a kötelező és nem kötelező tanórai foglalkozások időkerete legfeljebb tíz százalékának felhasználásáról</a:t>
            </a:r>
            <a:r>
              <a:rPr lang="hu-HU" sz="1200" b="1" dirty="0">
                <a:latin typeface="Arial" pitchFamily="34" charset="0"/>
                <a:cs typeface="Arial" pitchFamily="34" charset="0"/>
              </a:rPr>
              <a:t>. </a:t>
            </a:r>
            <a:r>
              <a:rPr lang="hu-HU" sz="1200" dirty="0">
                <a:latin typeface="Arial" pitchFamily="34" charset="0"/>
                <a:cs typeface="Arial" pitchFamily="34" charset="0"/>
              </a:rPr>
              <a:t>A kollégium az érdekelt iskola pedagógiai programját figyelembe véve készíti el a pedagógiai programját.</a:t>
            </a:r>
          </a:p>
          <a:p>
            <a:pPr marL="0" indent="0" algn="just">
              <a:buNone/>
            </a:pPr>
            <a:r>
              <a:rPr lang="hu-HU" sz="1200" dirty="0">
                <a:latin typeface="Arial" pitchFamily="34" charset="0"/>
                <a:cs typeface="Arial" pitchFamily="34" charset="0"/>
              </a:rPr>
              <a:t>(3)</a:t>
            </a:r>
          </a:p>
          <a:p>
            <a:pPr marL="0" indent="0" algn="just">
              <a:buNone/>
            </a:pPr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(4) A többcélú intézmény egységes, valamennyi nevelési-oktatási feladatot átfogó pedagógiai programot</a:t>
            </a:r>
            <a:r>
              <a:rPr lang="hu-HU" sz="1200" dirty="0">
                <a:latin typeface="Arial" pitchFamily="34" charset="0"/>
                <a:cs typeface="Arial" pitchFamily="34" charset="0"/>
              </a:rPr>
              <a:t>, ennek keretein belül az egyes feladatok ellátásához óvodai pedagógiai programot, iskolai helyi tantervet, kollégiumi pedagógiai programot </a:t>
            </a:r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használ</a:t>
            </a:r>
            <a:r>
              <a:rPr lang="hu-HU" sz="1200" b="1" dirty="0">
                <a:latin typeface="Arial" pitchFamily="34" charset="0"/>
                <a:cs typeface="Arial" pitchFamily="34" charset="0"/>
              </a:rPr>
              <a:t>.</a:t>
            </a:r>
            <a:r>
              <a:rPr lang="hu-HU" sz="1200" dirty="0">
                <a:latin typeface="Arial" pitchFamily="34" charset="0"/>
                <a:cs typeface="Arial" pitchFamily="34" charset="0"/>
              </a:rPr>
              <a:t> Az általános művelődési központban működő nevelési-oktatási intézmények pedagógiai programja része a nem köznevelési feladatot ellátó intézményegység tevékenységét is meghatározó pedagógiai-művelődési programnak. A pedagógiai-művelődési program biztosítja a köznevelési és a nem köznevelési közfeladatok egységes elvek szerinti megvalósítását.</a:t>
            </a:r>
          </a:p>
          <a:p>
            <a:pPr marL="0" indent="0" algn="just">
              <a:buNone/>
            </a:pPr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(5) Az iskola pedagógiai programját vagy annak módosítását a jóváhagyást követő tanévtől felmenő rendszerben vezetheti be.</a:t>
            </a:r>
          </a:p>
          <a:p>
            <a:pPr marL="0" indent="0" algn="just">
              <a:buNone/>
            </a:pPr>
            <a:endParaRPr lang="hu-HU" sz="12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hu-HU" sz="12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hu-HU" sz="10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680" y="5046130"/>
            <a:ext cx="1223319" cy="118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317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artalom helye 13"/>
          <p:cNvSpPr>
            <a:spLocks noGrp="1"/>
          </p:cNvSpPr>
          <p:nvPr>
            <p:ph idx="1"/>
          </p:nvPr>
        </p:nvSpPr>
        <p:spPr>
          <a:xfrm>
            <a:off x="2047164" y="118744"/>
            <a:ext cx="6485175" cy="562673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hu-HU" sz="1000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hu-HU" sz="1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20/2012. (VIII. 31.) EMMI rendelet</a:t>
            </a:r>
            <a:r>
              <a:rPr lang="hu-HU" sz="14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hu-HU" sz="1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 nevelési-oktatási intézmények működéséről és a köznevelési intézmények névhasználatáról</a:t>
            </a:r>
          </a:p>
          <a:p>
            <a:pPr marL="0" indent="0" algn="ctr">
              <a:buNone/>
            </a:pPr>
            <a:r>
              <a:rPr lang="hu-HU" sz="1200" b="1" dirty="0">
                <a:latin typeface="Arial" pitchFamily="34" charset="0"/>
                <a:cs typeface="Arial" pitchFamily="34" charset="0"/>
              </a:rPr>
              <a:t>6. A pedagógiai program</a:t>
            </a:r>
          </a:p>
          <a:p>
            <a:pPr algn="just"/>
            <a:r>
              <a:rPr lang="hu-HU" sz="1200" b="1" dirty="0">
                <a:latin typeface="Arial" pitchFamily="34" charset="0"/>
                <a:cs typeface="Arial" pitchFamily="34" charset="0"/>
              </a:rPr>
              <a:t>7. §</a:t>
            </a:r>
            <a:r>
              <a:rPr lang="hu-HU" sz="1200" dirty="0">
                <a:latin typeface="Arial" pitchFamily="34" charset="0"/>
                <a:cs typeface="Arial" pitchFamily="34" charset="0"/>
              </a:rPr>
              <a:t> </a:t>
            </a:r>
            <a:endParaRPr lang="hu-HU" sz="1200" b="1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(1)</a:t>
            </a:r>
            <a:r>
              <a:rPr lang="hu-H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Az iskola pedagógiai programja meghatározza</a:t>
            </a:r>
          </a:p>
          <a:p>
            <a:pPr marL="0" indent="0" algn="just">
              <a:buNone/>
            </a:pPr>
            <a:r>
              <a:rPr lang="hu-HU" sz="1200" b="1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a)</a:t>
            </a:r>
            <a:r>
              <a:rPr lang="hu-HU" sz="1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 az iskola nevelési programját, ennek keretén belül</a:t>
            </a:r>
          </a:p>
          <a:p>
            <a:pPr marL="0" indent="0" algn="just">
              <a:buNone/>
            </a:pPr>
            <a:r>
              <a:rPr lang="hu-HU" sz="1200" i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aa</a:t>
            </a:r>
            <a:r>
              <a:rPr lang="hu-HU" sz="1200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hu-HU" sz="12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 az iskolában folyó nevelő-oktató munka pedagógiai alapelveit, értékeit, céljait, feladatait, eszközeit, eljárásait,</a:t>
            </a:r>
          </a:p>
          <a:p>
            <a:pPr marL="0" indent="0" algn="just">
              <a:buNone/>
            </a:pPr>
            <a:r>
              <a:rPr lang="hu-HU" sz="1200" i="1" dirty="0">
                <a:latin typeface="Arial" pitchFamily="34" charset="0"/>
                <a:cs typeface="Arial" pitchFamily="34" charset="0"/>
              </a:rPr>
              <a:t>ab)</a:t>
            </a:r>
            <a:r>
              <a:rPr lang="hu-HU" sz="1200" dirty="0">
                <a:latin typeface="Arial" pitchFamily="34" charset="0"/>
                <a:cs typeface="Arial" pitchFamily="34" charset="0"/>
              </a:rPr>
              <a:t> a személyiségfejlesztéssel kapcsolatos pedagógiai feladatokat,</a:t>
            </a:r>
          </a:p>
          <a:p>
            <a:pPr marL="0" indent="0" algn="just">
              <a:buNone/>
            </a:pPr>
            <a:r>
              <a:rPr lang="hu-HU" sz="1200" i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af</a:t>
            </a:r>
            <a:r>
              <a:rPr lang="hu-HU" sz="1200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hu-HU" sz="12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 a kiemelt figyelmet igénylő tanulókkal kapcsolatos pedagógiai tevékenység helyi rendjét,</a:t>
            </a:r>
          </a:p>
          <a:p>
            <a:pPr marL="0" indent="0">
              <a:buNone/>
            </a:pPr>
            <a:r>
              <a:rPr lang="hu-HU" sz="1200" b="1" i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b)</a:t>
            </a:r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 az iskola helyi tantervét, ennek keretén belül</a:t>
            </a:r>
          </a:p>
          <a:p>
            <a:pPr marL="0" indent="0" algn="just">
              <a:buNone/>
            </a:pPr>
            <a:r>
              <a:rPr lang="hu-HU" sz="1200" i="1" dirty="0" err="1">
                <a:latin typeface="Arial" pitchFamily="34" charset="0"/>
                <a:cs typeface="Arial" pitchFamily="34" charset="0"/>
              </a:rPr>
              <a:t>ba</a:t>
            </a:r>
            <a:r>
              <a:rPr lang="hu-HU" sz="1200" i="1" dirty="0">
                <a:latin typeface="Arial" pitchFamily="34" charset="0"/>
                <a:cs typeface="Arial" pitchFamily="34" charset="0"/>
              </a:rPr>
              <a:t>)</a:t>
            </a:r>
            <a:r>
              <a:rPr lang="hu-HU" sz="1200" dirty="0">
                <a:latin typeface="Arial" pitchFamily="34" charset="0"/>
                <a:cs typeface="Arial" pitchFamily="34" charset="0"/>
              </a:rPr>
              <a:t> a választott kerettanterv megnevezését, ideértve bármely, az oktatásért felelős miniszter által kiadott vagy jóváhagyott kerettantervek közül választott kerettanterv megnevezését,</a:t>
            </a:r>
          </a:p>
          <a:p>
            <a:pPr marL="0" indent="0" algn="just">
              <a:buNone/>
            </a:pPr>
            <a:r>
              <a:rPr lang="hu-HU" sz="1200" i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bb</a:t>
            </a:r>
            <a:r>
              <a:rPr lang="hu-HU" sz="1200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hu-HU" sz="12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 a választott kerettanterv által meghatározott óraszám feletti kötelező tanórai foglalkozások, továbbá a kerettantervben meghatározottakon felül a nem kötelező tanórai foglalkozások megtanítandó és elsajátítandó tananyagát, az ehhez szükséges kötelező, kötelezően választandó vagy szabadon választható tanórai foglalkozások megnevezését, óraszámát,</a:t>
            </a:r>
          </a:p>
          <a:p>
            <a:pPr marL="0" indent="0" algn="just">
              <a:buNone/>
            </a:pPr>
            <a:r>
              <a:rPr lang="hu-HU" sz="1200" i="1" dirty="0" err="1">
                <a:latin typeface="Arial" pitchFamily="34" charset="0"/>
                <a:cs typeface="Arial" pitchFamily="34" charset="0"/>
              </a:rPr>
              <a:t>bf</a:t>
            </a:r>
            <a:r>
              <a:rPr lang="hu-HU" sz="1200" i="1" dirty="0">
                <a:latin typeface="Arial" pitchFamily="34" charset="0"/>
                <a:cs typeface="Arial" pitchFamily="34" charset="0"/>
              </a:rPr>
              <a:t>)</a:t>
            </a:r>
            <a:r>
              <a:rPr lang="hu-HU" sz="1200" dirty="0">
                <a:latin typeface="Arial" pitchFamily="34" charset="0"/>
                <a:cs typeface="Arial" pitchFamily="34" charset="0"/>
              </a:rPr>
              <a:t> a választható tantárgyak, foglalkozások, továbbá ezek esetében a pedagógusválasztás szabályait,</a:t>
            </a:r>
          </a:p>
          <a:p>
            <a:pPr marL="0" indent="0" algn="just">
              <a:buNone/>
            </a:pPr>
            <a:r>
              <a:rPr lang="hu-HU" sz="1200" i="1" dirty="0" err="1">
                <a:latin typeface="Arial" pitchFamily="34" charset="0"/>
                <a:cs typeface="Arial" pitchFamily="34" charset="0"/>
              </a:rPr>
              <a:t>bj</a:t>
            </a:r>
            <a:r>
              <a:rPr lang="hu-HU" sz="1200" i="1" dirty="0">
                <a:latin typeface="Arial" pitchFamily="34" charset="0"/>
                <a:cs typeface="Arial" pitchFamily="34" charset="0"/>
              </a:rPr>
              <a:t>)</a:t>
            </a:r>
            <a:r>
              <a:rPr lang="hu-HU" sz="1200" dirty="0">
                <a:latin typeface="Arial" pitchFamily="34" charset="0"/>
                <a:cs typeface="Arial" pitchFamily="34" charset="0"/>
              </a:rPr>
              <a:t> a csoportbontások és az egyéb foglalkozások szervezésének elveit,</a:t>
            </a:r>
          </a:p>
          <a:p>
            <a:pPr marL="0" indent="0" algn="just">
              <a:buNone/>
            </a:pPr>
            <a:r>
              <a:rPr lang="hu-HU" sz="1200" i="1" dirty="0" err="1">
                <a:latin typeface="Arial" pitchFamily="34" charset="0"/>
                <a:cs typeface="Arial" pitchFamily="34" charset="0"/>
              </a:rPr>
              <a:t>bn</a:t>
            </a:r>
            <a:r>
              <a:rPr lang="hu-HU" sz="1200" i="1" dirty="0">
                <a:latin typeface="Arial" pitchFamily="34" charset="0"/>
                <a:cs typeface="Arial" pitchFamily="34" charset="0"/>
              </a:rPr>
              <a:t>)</a:t>
            </a:r>
            <a:r>
              <a:rPr lang="hu-HU" sz="1200" dirty="0">
                <a:latin typeface="Arial" pitchFamily="34" charset="0"/>
                <a:cs typeface="Arial" pitchFamily="34" charset="0"/>
              </a:rPr>
              <a:t> a gyermekek, tanulók esélyegyenlőségét szolgáló intézkedéseket,</a:t>
            </a:r>
          </a:p>
          <a:p>
            <a:pPr marL="0" indent="0" algn="just">
              <a:buNone/>
            </a:pPr>
            <a:endParaRPr lang="hu-HU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680" y="5046130"/>
            <a:ext cx="1223319" cy="118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564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artalom helye 13"/>
          <p:cNvSpPr>
            <a:spLocks noGrp="1"/>
          </p:cNvSpPr>
          <p:nvPr>
            <p:ph idx="1"/>
          </p:nvPr>
        </p:nvSpPr>
        <p:spPr>
          <a:xfrm>
            <a:off x="1928047" y="895985"/>
            <a:ext cx="6112972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u-HU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(2) Az iskola valamennyi évfolyamát átfogó helyi tantervet használ.</a:t>
            </a:r>
          </a:p>
          <a:p>
            <a:pPr marL="0" indent="0">
              <a:buNone/>
            </a:pPr>
            <a:endParaRPr lang="hu-HU" sz="12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(4) A nevelőtestület és az intézményvezető döntése alapján a pedagógiai program tartalmazza az iskolában alkalmazott sajátos pedagógiai módszereket, beleértve a projektoktatást is. A projektoktatás során a témaegységek feldolgozása, a feladat megoldása a tanulók érdeklődésére, a tanulók és a pedagógusok közös tevékenységére, együttműködésére épül a probléma megoldása és az összefüggések feltárása útján.</a:t>
            </a:r>
            <a:endParaRPr lang="hu-HU" sz="12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hu-HU" sz="1200" b="1" dirty="0">
                <a:latin typeface="Arial" pitchFamily="34" charset="0"/>
                <a:cs typeface="Arial" pitchFamily="34" charset="0"/>
              </a:rPr>
              <a:t>11. §</a:t>
            </a:r>
            <a:r>
              <a:rPr lang="hu-HU" sz="12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marL="0" indent="0" algn="just">
              <a:buNone/>
            </a:pPr>
            <a:r>
              <a:rPr lang="hu-HU" sz="1200" b="1" dirty="0">
                <a:latin typeface="Arial" pitchFamily="34" charset="0"/>
                <a:cs typeface="Arial" pitchFamily="34" charset="0"/>
              </a:rPr>
              <a:t>(1) A sajátos nevelési igényű gyermekek, tanulók</a:t>
            </a:r>
            <a:endParaRPr lang="hu-HU" sz="12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hu-HU" sz="1200" b="1" i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b)</a:t>
            </a:r>
            <a:r>
              <a:rPr lang="hu-HU" sz="1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 iskolai nevelése és oktatása esetén a helyi tanterv a fogyatékosság típusához és fokához igazodó fejlesztő programot is tartalmazza</a:t>
            </a:r>
            <a:r>
              <a:rPr lang="hu-H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hu-HU" sz="1200" dirty="0">
                <a:latin typeface="Arial" pitchFamily="34" charset="0"/>
                <a:cs typeface="Arial" pitchFamily="34" charset="0"/>
              </a:rPr>
              <a:t>figyelemmel a Sajátos nevelési igényű gyermekek óvodai nevelésének irányelve és a Sajátos nevelési igényű tanulók iskolai oktatásának irányelve kiadásáról szóló jogszabályban foglaltakra.</a:t>
            </a:r>
          </a:p>
          <a:p>
            <a:pPr marL="0" indent="0">
              <a:buNone/>
            </a:pPr>
            <a:endParaRPr lang="hu-HU" sz="12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680" y="5046130"/>
            <a:ext cx="1223319" cy="118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911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artalom helye 13"/>
          <p:cNvSpPr>
            <a:spLocks noGrp="1"/>
          </p:cNvSpPr>
          <p:nvPr>
            <p:ph idx="1"/>
          </p:nvPr>
        </p:nvSpPr>
        <p:spPr>
          <a:xfrm>
            <a:off x="1992573" y="274320"/>
            <a:ext cx="6522777" cy="5902643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hu-HU" sz="3100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hu-HU" sz="56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III. FEJEZET</a:t>
            </a:r>
          </a:p>
          <a:p>
            <a:pPr marL="0" indent="0" algn="ctr">
              <a:buNone/>
            </a:pPr>
            <a:r>
              <a:rPr lang="hu-HU" sz="56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 NEVELÉSI ÉS A NEVELÉSI-TANÍTÁSI IDŐ FELOSZTÁSÁNAK SZABÁLYAI</a:t>
            </a:r>
          </a:p>
          <a:p>
            <a:pPr marL="0" indent="0" algn="ctr">
              <a:buNone/>
            </a:pPr>
            <a:r>
              <a:rPr lang="hu-HU" sz="4800" b="1" dirty="0">
                <a:latin typeface="Arial" pitchFamily="34" charset="0"/>
                <a:cs typeface="Arial" pitchFamily="34" charset="0"/>
              </a:rPr>
              <a:t>7. A nevelési és a nevelési-tanítási idő felosztásának általános szabályai</a:t>
            </a:r>
          </a:p>
          <a:p>
            <a:pPr marL="0" indent="0" algn="ctr">
              <a:buNone/>
            </a:pPr>
            <a:endParaRPr lang="hu-HU" sz="4800" dirty="0"/>
          </a:p>
          <a:p>
            <a:pPr algn="just"/>
            <a:r>
              <a:rPr lang="hu-HU" sz="3100" b="1" dirty="0">
                <a:latin typeface="Arial" pitchFamily="34" charset="0"/>
                <a:cs typeface="Arial" pitchFamily="34" charset="0"/>
              </a:rPr>
              <a:t>13. § </a:t>
            </a:r>
            <a:endParaRPr lang="hu-HU" sz="31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hu-HU" sz="4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(1) Az iskolában a helyi tanterv alapján kell megszervezni a tanulók, az egyes évfolyamok, ezen belül az egyes osztályok, valamint az osztályokon belüli csoportok tanítási óráit</a:t>
            </a:r>
            <a:r>
              <a:rPr lang="hu-HU" sz="4000" b="1" dirty="0">
                <a:latin typeface="Arial" pitchFamily="34" charset="0"/>
                <a:cs typeface="Arial" pitchFamily="34" charset="0"/>
              </a:rPr>
              <a:t>. </a:t>
            </a:r>
            <a:r>
              <a:rPr lang="hu-HU" sz="4000" dirty="0">
                <a:latin typeface="Arial" pitchFamily="34" charset="0"/>
                <a:cs typeface="Arial" pitchFamily="34" charset="0"/>
              </a:rPr>
              <a:t>A tanítási órák megszervezhetők különböző évfolyamok, különböző osztályok tanulóiból álló csoportok részére is.</a:t>
            </a:r>
          </a:p>
          <a:p>
            <a:pPr marL="0" indent="0" algn="just">
              <a:buNone/>
            </a:pPr>
            <a:r>
              <a:rPr lang="hu-HU" sz="4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(2) A tanulói részvétel szempontjából a tanítási óra lehet kötelező, kötelezően választandó és szabadon választható tanítási óra.</a:t>
            </a:r>
          </a:p>
          <a:p>
            <a:pPr marL="0" indent="0" algn="just">
              <a:buNone/>
            </a:pPr>
            <a:r>
              <a:rPr lang="hu-HU" sz="4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(3) A helyi tanterv határozza meg, hogy melyek azok a kötelező tanítási órák, amelyeken egy adott osztály valamennyi tanulója köteles részt venni, valamint hogy melyek azok a kötelező tanítási órák, amelyeken a tanulónak a választásra felkínált tantárgyak közül kötelezően választva, a helyi tantervben meghatározott óraszámban részt kell vennie.</a:t>
            </a:r>
            <a:endParaRPr lang="hu-HU" sz="40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hu-HU" sz="4000" b="1" dirty="0">
                <a:latin typeface="Arial" pitchFamily="34" charset="0"/>
                <a:cs typeface="Arial" pitchFamily="34" charset="0"/>
              </a:rPr>
              <a:t>14. §</a:t>
            </a:r>
            <a:r>
              <a:rPr lang="hu-HU" sz="40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marL="0" indent="0" algn="just">
              <a:buNone/>
            </a:pPr>
            <a:r>
              <a:rPr lang="hu-HU" sz="4000" dirty="0">
                <a:latin typeface="Arial" pitchFamily="34" charset="0"/>
                <a:cs typeface="Arial" pitchFamily="34" charset="0"/>
              </a:rPr>
              <a:t>(</a:t>
            </a:r>
            <a:r>
              <a:rPr lang="hu-HU" sz="4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1) Ha a tanulót – kérelmére – felvették a szabadon választott tanítási órára, a tanítási év végéig, vagy, ha a tanítási év vége előtt befejeződik, az utolsó tanítási óra befejezéséig köteles azon részt venni</a:t>
            </a:r>
            <a:r>
              <a:rPr lang="hu-HU" sz="4000" b="1" dirty="0">
                <a:latin typeface="Arial" pitchFamily="34" charset="0"/>
                <a:cs typeface="Arial" pitchFamily="34" charset="0"/>
              </a:rPr>
              <a:t>. </a:t>
            </a:r>
            <a:r>
              <a:rPr lang="hu-HU" sz="4000" dirty="0">
                <a:latin typeface="Arial" pitchFamily="34" charset="0"/>
                <a:cs typeface="Arial" pitchFamily="34" charset="0"/>
              </a:rPr>
              <a:t>Erről a tényről – a szabadon választott tanítási órára történő jelentkezés előtt – a tanulót és a tizennyolc év alatti, továbbá a gondnokság alatt álló tanuló (a továbbiakban a tizennyolc év alatti és a gondnokság alatt álló együtt: kiskorú tanuló) szülőjét írásban tájékoztatni kell.</a:t>
            </a:r>
          </a:p>
          <a:p>
            <a:pPr marL="0" indent="0" algn="just">
              <a:buNone/>
            </a:pPr>
            <a:r>
              <a:rPr lang="hu-HU" sz="4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(2) A szabadon választott tanórai foglalkozást az értékelés és a minősítés, a mulasztás, továbbá a magasabb évfolyamra lépés tekintetében úgy kell tekinteni, mint a kötelező tanítási órát</a:t>
            </a:r>
            <a:r>
              <a:rPr lang="hu-HU" sz="4000" b="1" dirty="0">
                <a:latin typeface="Arial" pitchFamily="34" charset="0"/>
                <a:cs typeface="Arial" pitchFamily="34" charset="0"/>
              </a:rPr>
              <a:t>. </a:t>
            </a:r>
            <a:r>
              <a:rPr lang="hu-HU" sz="4000" dirty="0">
                <a:latin typeface="Arial" pitchFamily="34" charset="0"/>
                <a:cs typeface="Arial" pitchFamily="34" charset="0"/>
              </a:rPr>
              <a:t>A tanulónak – kiskorú tanuló esetén a szülőnek – írásban nyilatkoznia kell arról, hogy a szabadon választott tanítási órákra történő jelentkezés jogkövetkezményeit tudomásul vette. </a:t>
            </a:r>
          </a:p>
          <a:p>
            <a:pPr marL="0" indent="0" algn="just">
              <a:buNone/>
            </a:pPr>
            <a:r>
              <a:rPr lang="hu-HU" sz="4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(3)</a:t>
            </a:r>
            <a:r>
              <a:rPr lang="hu-HU" sz="40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u-HU" sz="4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Ha az iskola helyi tantervében meghatározott tananyag elsajátítása, a követelmények teljesítése csak a szabadon választott tanítási órákon való részvétellel teljesíthető, az iskolába történő beiratkozás </a:t>
            </a:r>
            <a:r>
              <a:rPr lang="hu-HU" sz="4000" dirty="0">
                <a:latin typeface="Arial" pitchFamily="34" charset="0"/>
                <a:cs typeface="Arial" pitchFamily="34" charset="0"/>
              </a:rPr>
              <a:t>– a (4) bekezdésben meghatározott kivétellel </a:t>
            </a:r>
            <a:r>
              <a:rPr lang="hu-HU" sz="40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hu-HU" sz="4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 szabadon választott tanítási órákon való részvétel vállalását is jelenti.</a:t>
            </a:r>
            <a:endParaRPr lang="hu-HU" sz="40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hu-HU" sz="4000" dirty="0">
                <a:latin typeface="Arial" pitchFamily="34" charset="0"/>
                <a:cs typeface="Arial" pitchFamily="34" charset="0"/>
              </a:rPr>
              <a:t>(4) A kötelező felvételt biztosító iskolának, valamint a nemzetiségi iskolai nevelést és oktatást nyújtó iskolának lehetőséget kell biztosítania arra, hogy azok is megkezdhessék, valamint folytathassák tanulmányaikat, akik a szabadon választott tanítási órákon nem kívánnak részt venni.</a:t>
            </a:r>
          </a:p>
          <a:p>
            <a:pPr marL="0" indent="0" algn="just">
              <a:buNone/>
            </a:pPr>
            <a:r>
              <a:rPr lang="hu-HU" sz="4000" dirty="0">
                <a:latin typeface="Arial" pitchFamily="34" charset="0"/>
                <a:cs typeface="Arial" pitchFamily="34" charset="0"/>
              </a:rPr>
              <a:t>(5) Az iskolának – az alapfokú művészeti iskola kivételével – minden év május 20-áig fel kell mérnie, hogy a tanuló a következő tanítási évben milyen szabadon választott tanítási órán kíván részt venni.</a:t>
            </a:r>
          </a:p>
          <a:p>
            <a:pPr marL="0" indent="0" algn="just">
              <a:buNone/>
            </a:pPr>
            <a:endParaRPr lang="hu-HU" sz="31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680" y="5046130"/>
            <a:ext cx="1223319" cy="118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8290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-t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éma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998</TotalTime>
  <Words>2565</Words>
  <Application>Microsoft Macintosh PowerPoint</Application>
  <PresentationFormat>Diavetítés a képernyőre (4:3 oldalarány)</PresentationFormat>
  <Paragraphs>476</Paragraphs>
  <Slides>45</Slides>
  <Notes>0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45</vt:i4>
      </vt:variant>
    </vt:vector>
  </HeadingPairs>
  <TitlesOfParts>
    <vt:vector size="52" baseType="lpstr">
      <vt:lpstr>Arial</vt:lpstr>
      <vt:lpstr>Calibri</vt:lpstr>
      <vt:lpstr>Calibri Light</vt:lpstr>
      <vt:lpstr>Symbol</vt:lpstr>
      <vt:lpstr>Wingdings</vt:lpstr>
      <vt:lpstr>Office-téma</vt:lpstr>
      <vt:lpstr>Dokumentum</vt:lpstr>
      <vt:lpstr>PowerPoint-bemutató</vt:lpstr>
      <vt:lpstr>Dobos Zoltánné - Jenei Andrea - Kis Szabolcs - Dr. Komáromi István     AZ ISKOLAI DOKUMENTUMOK ÁTDOLGOZÁSA  A KOMPLEX ALAPRPOGRAM (KAP) KAPCSÁN  </vt:lpstr>
      <vt:lpstr> AZ ELŐADÁS VÁZLATA </vt:lpstr>
      <vt:lpstr>NÉHÁNY GONDOLAT A PROGRAMRÓL BEVEZETÉSKÉPPEN </vt:lpstr>
      <vt:lpstr>1. AZ ISKOLAI ALAPDOKUMENTUMOK MÓDOSÍTÁSÁNAK JOGSZABÁLYI ALAPJAI </vt:lpstr>
      <vt:lpstr>2. A PEDAGÓGIAI PROGRAM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NEVELÉSI PROGRAM  20/2012. (VIII. 31.) EMMI rendelet  7. § (1)</vt:lpstr>
      <vt:lpstr>NEVELÉSI PROGRAM</vt:lpstr>
      <vt:lpstr>NEVELÉSI PROGRAM</vt:lpstr>
      <vt:lpstr>NEVELÉSI PROGRAM</vt:lpstr>
      <vt:lpstr>NEVELÉSI PROGRAM</vt:lpstr>
      <vt:lpstr>NEVELÉSI PROGRAM</vt:lpstr>
      <vt:lpstr>OKTATÁSI PROGRAM</vt:lpstr>
      <vt:lpstr>OKTATÁSI PROGRAM</vt:lpstr>
      <vt:lpstr>PowerPoint-bemutató</vt:lpstr>
      <vt:lpstr>A TÖRVÉNYI – JOGSZABÁLYI HÁTTÉR</vt:lpstr>
      <vt:lpstr>A 2011. évi CXC. törvény 6. melléklete: Gyermekek, tanulók finanszírozott heti foglalkoztatási időkerete (összes felhasználható óra) </vt:lpstr>
      <vt:lpstr>Az 51/2012. (XII. 21.) számú EMMI rendelet 1. melléklete: Kötelező tantárgyak és minimális óraszámok </vt:lpstr>
      <vt:lpstr>Az 51/2012. (XII. 21.) számú EMMI rendelet 2. melléklete: Kötelező tantárgyak és minimális óraszámok </vt:lpstr>
      <vt:lpstr>A 2011. évi CXC. törvény 27. §: A rendelkezésre álló időkeret felhasználása </vt:lpstr>
      <vt:lpstr>ÓRATERV A HELYI TANTERVBEN EGY VIRTUÁLIS 4.C OSZTÁLY RÉSZÉRE</vt:lpstr>
      <vt:lpstr>PowerPoint-bemutató</vt:lpstr>
      <vt:lpstr>ÓRATERV A HELYI TANTERVBEN EGY VIRTUÁLIS 8.D OSZTÁLY RÉSZÉRE </vt:lpstr>
      <vt:lpstr>PowerPoint-bemutató</vt:lpstr>
      <vt:lpstr>A SZÜKSÉGES VÁLTOZTATÁSOK</vt:lpstr>
      <vt:lpstr>JAVASLATOK, MEGJEGYZÉSEK</vt:lpstr>
      <vt:lpstr>3. A SZERVEZETI ÉS MŰKÖDÉSI SZABÁLYZAT (SZMSZ) ÉS A HÁZIREND </vt:lpstr>
      <vt:lpstr>PowerPoint-bemutató</vt:lpstr>
      <vt:lpstr>PowerPoint-bemutató</vt:lpstr>
      <vt:lpstr>PowerPoint-bemutató</vt:lpstr>
      <vt:lpstr>HÁZIREND  20/2012. (VIII. 31.) EMMI rendelet 5. §</vt:lpstr>
      <vt:lpstr>HÁZIREND</vt:lpstr>
      <vt:lpstr>HÁZIREND</vt:lpstr>
      <vt:lpstr>HÁZIREND</vt:lpstr>
      <vt:lpstr>HÁZIREND</vt:lpstr>
      <vt:lpstr>HÁZIREND</vt:lpstr>
      <vt:lpstr>HÁZIREND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EKE</dc:creator>
  <cp:lastModifiedBy>Erika Schmelczer</cp:lastModifiedBy>
  <cp:revision>83</cp:revision>
  <dcterms:created xsi:type="dcterms:W3CDTF">2017-02-10T12:16:28Z</dcterms:created>
  <dcterms:modified xsi:type="dcterms:W3CDTF">2019-02-27T09:53:46Z</dcterms:modified>
</cp:coreProperties>
</file>